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sldIdLst>
    <p:sldId id="261" r:id="rId2"/>
    <p:sldId id="490" r:id="rId3"/>
    <p:sldId id="491" r:id="rId4"/>
    <p:sldId id="492" r:id="rId5"/>
    <p:sldId id="493" r:id="rId6"/>
    <p:sldId id="494" r:id="rId7"/>
    <p:sldId id="495" r:id="rId8"/>
    <p:sldId id="496" r:id="rId9"/>
    <p:sldId id="264" r:id="rId10"/>
  </p:sldIdLst>
  <p:sldSz cx="9144000" cy="6858000" type="screen4x3"/>
  <p:notesSz cx="6858000" cy="9144000"/>
  <p:embeddedFontLst>
    <p:embeddedFont>
      <p:font typeface="Sassoon Infant Md" panose="02000603050000020003" pitchFamily="50" charset="0"/>
      <p:regular r:id="rId11"/>
    </p:embeddedFont>
    <p:embeddedFont>
      <p:font typeface="Tuffy" panose="020B0603060100000000" pitchFamily="34" charset="0"/>
      <p:regular r:id="rId12"/>
      <p:bold r:id="rId13"/>
      <p:italic r:id="rId14"/>
      <p:boldItalic r:id="rId15"/>
    </p:embeddedFont>
    <p:embeddedFont>
      <p:font typeface="Twinkl" pitchFamily="2" charset="0"/>
      <p:regular r:id="rId16"/>
      <p:bold r:id="rId17"/>
    </p:embeddedFont>
    <p:embeddedFont>
      <p:font typeface="Twinkl SemiBold" pitchFamily="2" charset="0"/>
      <p:bold r:id="rId18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inkl" pitchFamily="2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inkl" pitchFamily="2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inkl" pitchFamily="2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inkl" pitchFamily="2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inkl" pitchFamily="2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winkl" pitchFamily="2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winkl" pitchFamily="2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winkl" pitchFamily="2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winkl" pitchFamily="2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32" userDrawn="1">
          <p15:clr>
            <a:srgbClr val="A4A3A4"/>
          </p15:clr>
        </p15:guide>
        <p15:guide id="2" pos="2857" userDrawn="1">
          <p15:clr>
            <a:srgbClr val="A4A3A4"/>
          </p15:clr>
        </p15:guide>
        <p15:guide id="3" pos="476" userDrawn="1">
          <p15:clr>
            <a:srgbClr val="A4A3A4"/>
          </p15:clr>
        </p15:guide>
        <p15:guide id="4" pos="5193" userDrawn="1">
          <p15:clr>
            <a:srgbClr val="A4A3A4"/>
          </p15:clr>
        </p15:guide>
        <p15:guide id="5" pos="5284" userDrawn="1">
          <p15:clr>
            <a:srgbClr val="A4A3A4"/>
          </p15:clr>
        </p15:guide>
        <p15:guide id="7" orient="horz" pos="323">
          <p15:clr>
            <a:srgbClr val="A4A3A4"/>
          </p15:clr>
        </p15:guide>
        <p15:guide id="8" orient="horz" pos="482">
          <p15:clr>
            <a:srgbClr val="A4A3A4"/>
          </p15:clr>
        </p15:guide>
        <p15:guide id="9" orient="horz" pos="3861" userDrawn="1">
          <p15:clr>
            <a:srgbClr val="A4A3A4"/>
          </p15:clr>
        </p15:guide>
        <p15:guide id="10" orient="horz" pos="383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5747"/>
    <a:srgbClr val="F2D97C"/>
    <a:srgbClr val="819059"/>
    <a:srgbClr val="A2B372"/>
    <a:srgbClr val="6CAACD"/>
    <a:srgbClr val="F9B000"/>
    <a:srgbClr val="EE3531"/>
    <a:srgbClr val="32B3A2"/>
    <a:srgbClr val="E61F67"/>
    <a:srgbClr val="4DB1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49" autoAdjust="0"/>
    <p:restoredTop sz="95226" autoAdjust="0"/>
  </p:normalViewPr>
  <p:slideViewPr>
    <p:cSldViewPr snapToGrid="0">
      <p:cViewPr varScale="1">
        <p:scale>
          <a:sx n="86" d="100"/>
          <a:sy n="86" d="100"/>
        </p:scale>
        <p:origin x="1344" y="58"/>
      </p:cViewPr>
      <p:guideLst>
        <p:guide orient="horz" pos="2432"/>
        <p:guide pos="2857"/>
        <p:guide pos="476"/>
        <p:guide pos="5193"/>
        <p:guide pos="5284"/>
        <p:guide orient="horz" pos="323"/>
        <p:guide orient="horz" pos="482"/>
        <p:guide orient="horz" pos="3861"/>
        <p:guide orient="horz" pos="383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30AF162-5993-4A93-8342-1BBAAA7DE1DC}"/>
              </a:ext>
            </a:extLst>
          </p:cNvPr>
          <p:cNvSpPr/>
          <p:nvPr userDrawn="1"/>
        </p:nvSpPr>
        <p:spPr bwMode="auto">
          <a:xfrm>
            <a:off x="457200" y="438150"/>
            <a:ext cx="8220075" cy="5957888"/>
          </a:xfrm>
          <a:prstGeom prst="roundRect">
            <a:avLst>
              <a:gd name="adj" fmla="val 2649"/>
            </a:avLst>
          </a:prstGeom>
          <a:solidFill>
            <a:schemeClr val="bg1"/>
          </a:solidFill>
          <a:ln w="254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1350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6725" y="1122363"/>
            <a:ext cx="8201025" cy="2387600"/>
          </a:xfrm>
        </p:spPr>
        <p:txBody>
          <a:bodyPr>
            <a:normAutofit/>
          </a:bodyPr>
          <a:lstStyle>
            <a:lvl1pPr algn="ctr">
              <a:defRPr sz="4000">
                <a:latin typeface="Twinkl SemiBold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725" y="3602038"/>
            <a:ext cx="8201025" cy="1655762"/>
          </a:xfrm>
        </p:spPr>
        <p:txBody>
          <a:bodyPr/>
          <a:lstStyle>
            <a:lvl1pPr marL="0" indent="0" algn="ctr">
              <a:buNone/>
              <a:defRPr sz="2400">
                <a:latin typeface="Twinkl" pitchFamily="2" charset="0"/>
                <a:ea typeface="Sassoon Infant Rg" panose="02000503030000020003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727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im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49" y="549275"/>
            <a:ext cx="8181975" cy="1325563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4000" b="1">
                <a:latin typeface="Twinkl SemiBold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1012" y="2014537"/>
            <a:ext cx="8181975" cy="4351338"/>
          </a:xfrm>
          <a:noFill/>
          <a:ln>
            <a:noFill/>
          </a:ln>
        </p:spPr>
        <p:txBody>
          <a:bodyPr/>
          <a:lstStyle>
            <a:lvl1pPr>
              <a:defRPr sz="1800">
                <a:latin typeface="Twinkl" pitchFamily="2" charset="0"/>
                <a:ea typeface="Sassoon Infant Rg" panose="02000503030000020003" pitchFamily="50" charset="0"/>
              </a:defRPr>
            </a:lvl1pPr>
            <a:lvl2pPr>
              <a:defRPr sz="1600">
                <a:latin typeface="Twinkl" pitchFamily="2" charset="0"/>
                <a:ea typeface="Sassoon Infant Rg" panose="02000503030000020003" pitchFamily="50" charset="0"/>
              </a:defRPr>
            </a:lvl2pPr>
            <a:lvl3pPr>
              <a:defRPr sz="1400">
                <a:latin typeface="Twinkl" pitchFamily="2" charset="0"/>
                <a:ea typeface="Sassoon Infant Rg" panose="02000503030000020003" pitchFamily="50" charset="0"/>
              </a:defRPr>
            </a:lvl3pPr>
            <a:lvl4pPr>
              <a:defRPr sz="1400">
                <a:latin typeface="Twinkl" pitchFamily="2" charset="0"/>
                <a:ea typeface="Sassoon Infant Rg" panose="02000503030000020003" pitchFamily="50" charset="0"/>
              </a:defRPr>
            </a:lvl4pPr>
            <a:lvl5pPr>
              <a:defRPr sz="1400">
                <a:latin typeface="Twinkl" pitchFamily="2" charset="0"/>
                <a:ea typeface="Sassoon Infant Rg" panose="02000503030000020003" pitchFamily="50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455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it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750" y="2359034"/>
            <a:ext cx="8064500" cy="655294"/>
          </a:xfrm>
          <a:noFill/>
          <a:ln>
            <a:noFill/>
          </a:ln>
        </p:spPr>
        <p:txBody>
          <a:bodyPr>
            <a:noAutofit/>
          </a:bodyPr>
          <a:lstStyle>
            <a:lvl1pPr algn="ctr">
              <a:defRPr sz="6600" b="1">
                <a:solidFill>
                  <a:schemeClr val="bg1"/>
                </a:solidFill>
                <a:latin typeface="Tuffy" panose="020B0603060100000000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1654969" y="3199950"/>
            <a:ext cx="5834062" cy="543989"/>
          </a:xfrm>
          <a:noFill/>
          <a:ln>
            <a:noFill/>
          </a:ln>
        </p:spPr>
        <p:txBody>
          <a:bodyPr anchor="ctr" anchorCtr="1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Tuffy" panose="020B0603060100000000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68684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blipFill dpi="0" rotWithShape="0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0524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blipFill dpi="0" rotWithShape="0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0063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3">
            <a:extLst>
              <a:ext uri="{FF2B5EF4-FFF2-40B4-BE49-F238E27FC236}">
                <a16:creationId xmlns:a16="http://schemas.microsoft.com/office/drawing/2014/main" id="{8BD48972-65A5-431F-8E33-9EC952A2A885}"/>
              </a:ext>
            </a:extLst>
          </p:cNvPr>
          <p:cNvSpPr/>
          <p:nvPr userDrawn="1"/>
        </p:nvSpPr>
        <p:spPr bwMode="auto">
          <a:xfrm>
            <a:off x="457200" y="438150"/>
            <a:ext cx="8220075" cy="5957888"/>
          </a:xfrm>
          <a:prstGeom prst="roundRect">
            <a:avLst>
              <a:gd name="adj" fmla="val 2649"/>
            </a:avLst>
          </a:prstGeom>
          <a:solidFill>
            <a:schemeClr val="bg1"/>
          </a:solidFill>
          <a:ln w="254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1350" dirty="0">
                <a:solidFill>
                  <a:srgbClr val="FFFFF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29183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le Class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3">
            <a:extLst>
              <a:ext uri="{FF2B5EF4-FFF2-40B4-BE49-F238E27FC236}">
                <a16:creationId xmlns:a16="http://schemas.microsoft.com/office/drawing/2014/main" id="{D2F7529F-B8FE-4172-85B2-705D2673E974}"/>
              </a:ext>
            </a:extLst>
          </p:cNvPr>
          <p:cNvSpPr/>
          <p:nvPr userDrawn="1"/>
        </p:nvSpPr>
        <p:spPr bwMode="auto">
          <a:xfrm>
            <a:off x="457200" y="438150"/>
            <a:ext cx="8220075" cy="5957888"/>
          </a:xfrm>
          <a:prstGeom prst="roundRect">
            <a:avLst>
              <a:gd name="adj" fmla="val 2649"/>
            </a:avLst>
          </a:prstGeom>
          <a:solidFill>
            <a:schemeClr val="bg1"/>
          </a:solidFill>
          <a:ln w="254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GB" sz="1350" dirty="0">
                <a:solidFill>
                  <a:srgbClr val="FFFFFF"/>
                </a:solidFill>
              </a:rPr>
              <a:t> </a:t>
            </a:r>
          </a:p>
        </p:txBody>
      </p:sp>
      <p:pic>
        <p:nvPicPr>
          <p:cNvPr id="3" name="Whole Class">
            <a:extLst>
              <a:ext uri="{FF2B5EF4-FFF2-40B4-BE49-F238E27FC236}">
                <a16:creationId xmlns:a16="http://schemas.microsoft.com/office/drawing/2014/main" id="{03286D33-C98F-404A-AFFE-09D10E67C60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80300" y="612775"/>
            <a:ext cx="123825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4142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vidual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3">
            <a:extLst>
              <a:ext uri="{FF2B5EF4-FFF2-40B4-BE49-F238E27FC236}">
                <a16:creationId xmlns:a16="http://schemas.microsoft.com/office/drawing/2014/main" id="{4FDC231F-F5BF-4268-BDB5-C803AC93F8CA}"/>
              </a:ext>
            </a:extLst>
          </p:cNvPr>
          <p:cNvSpPr/>
          <p:nvPr userDrawn="1"/>
        </p:nvSpPr>
        <p:spPr bwMode="auto">
          <a:xfrm>
            <a:off x="457200" y="438150"/>
            <a:ext cx="8220075" cy="5957888"/>
          </a:xfrm>
          <a:prstGeom prst="roundRect">
            <a:avLst>
              <a:gd name="adj" fmla="val 2649"/>
            </a:avLst>
          </a:prstGeom>
          <a:solidFill>
            <a:schemeClr val="bg1"/>
          </a:solidFill>
          <a:ln w="254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GB" sz="1350" dirty="0">
                <a:solidFill>
                  <a:srgbClr val="FFFFFF"/>
                </a:solidFill>
              </a:rPr>
              <a:t> </a:t>
            </a:r>
          </a:p>
        </p:txBody>
      </p:sp>
      <p:pic>
        <p:nvPicPr>
          <p:cNvPr id="3" name="Individual Work">
            <a:extLst>
              <a:ext uri="{FF2B5EF4-FFF2-40B4-BE49-F238E27FC236}">
                <a16:creationId xmlns:a16="http://schemas.microsoft.com/office/drawing/2014/main" id="{BBA209F3-14EE-496C-B910-B1A7BF5BD17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96200" y="612775"/>
            <a:ext cx="865188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3714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irs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3">
            <a:extLst>
              <a:ext uri="{FF2B5EF4-FFF2-40B4-BE49-F238E27FC236}">
                <a16:creationId xmlns:a16="http://schemas.microsoft.com/office/drawing/2014/main" id="{E412F82F-1321-4066-89D9-70609F1BB20D}"/>
              </a:ext>
            </a:extLst>
          </p:cNvPr>
          <p:cNvSpPr/>
          <p:nvPr userDrawn="1"/>
        </p:nvSpPr>
        <p:spPr bwMode="auto">
          <a:xfrm>
            <a:off x="457200" y="438150"/>
            <a:ext cx="8220075" cy="5957888"/>
          </a:xfrm>
          <a:prstGeom prst="roundRect">
            <a:avLst>
              <a:gd name="adj" fmla="val 2649"/>
            </a:avLst>
          </a:prstGeom>
          <a:solidFill>
            <a:schemeClr val="bg1"/>
          </a:solidFill>
          <a:ln w="254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GB" sz="1350" dirty="0">
                <a:solidFill>
                  <a:srgbClr val="FFFFFF"/>
                </a:solidFill>
              </a:rPr>
              <a:t> </a:t>
            </a:r>
          </a:p>
        </p:txBody>
      </p:sp>
      <p:pic>
        <p:nvPicPr>
          <p:cNvPr id="3" name="Pairs">
            <a:extLst>
              <a:ext uri="{FF2B5EF4-FFF2-40B4-BE49-F238E27FC236}">
                <a16:creationId xmlns:a16="http://schemas.microsoft.com/office/drawing/2014/main" id="{BA777357-75AA-4347-BCE7-20CFA8EC8E3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96200" y="612775"/>
            <a:ext cx="865188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63414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lking Partners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3">
            <a:extLst>
              <a:ext uri="{FF2B5EF4-FFF2-40B4-BE49-F238E27FC236}">
                <a16:creationId xmlns:a16="http://schemas.microsoft.com/office/drawing/2014/main" id="{DE4270B3-B406-4C5E-AF4B-7608AD2C7412}"/>
              </a:ext>
            </a:extLst>
          </p:cNvPr>
          <p:cNvSpPr/>
          <p:nvPr userDrawn="1"/>
        </p:nvSpPr>
        <p:spPr bwMode="auto">
          <a:xfrm>
            <a:off x="457200" y="438150"/>
            <a:ext cx="8220075" cy="5957888"/>
          </a:xfrm>
          <a:prstGeom prst="roundRect">
            <a:avLst>
              <a:gd name="adj" fmla="val 2649"/>
            </a:avLst>
          </a:prstGeom>
          <a:solidFill>
            <a:schemeClr val="bg1"/>
          </a:solidFill>
          <a:ln w="254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GB" sz="1350" dirty="0">
                <a:solidFill>
                  <a:srgbClr val="FFFFFF"/>
                </a:solidFill>
              </a:rPr>
              <a:t> </a:t>
            </a:r>
          </a:p>
        </p:txBody>
      </p:sp>
      <p:pic>
        <p:nvPicPr>
          <p:cNvPr id="3" name="Talking Partners">
            <a:extLst>
              <a:ext uri="{FF2B5EF4-FFF2-40B4-BE49-F238E27FC236}">
                <a16:creationId xmlns:a16="http://schemas.microsoft.com/office/drawing/2014/main" id="{9F681FF5-139D-42D2-B93B-68FAEAA410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96200" y="612775"/>
            <a:ext cx="865188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84011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ups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3">
            <a:extLst>
              <a:ext uri="{FF2B5EF4-FFF2-40B4-BE49-F238E27FC236}">
                <a16:creationId xmlns:a16="http://schemas.microsoft.com/office/drawing/2014/main" id="{0F3AA686-753A-4E7C-8242-2384CA7D8C7A}"/>
              </a:ext>
            </a:extLst>
          </p:cNvPr>
          <p:cNvSpPr/>
          <p:nvPr userDrawn="1"/>
        </p:nvSpPr>
        <p:spPr bwMode="auto">
          <a:xfrm>
            <a:off x="457200" y="438150"/>
            <a:ext cx="8220075" cy="5957888"/>
          </a:xfrm>
          <a:prstGeom prst="roundRect">
            <a:avLst>
              <a:gd name="adj" fmla="val 2649"/>
            </a:avLst>
          </a:prstGeom>
          <a:solidFill>
            <a:schemeClr val="bg1"/>
          </a:solidFill>
          <a:ln w="254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GB" sz="1350" dirty="0">
                <a:solidFill>
                  <a:srgbClr val="FFFFFF"/>
                </a:solidFill>
              </a:rPr>
              <a:t> </a:t>
            </a:r>
          </a:p>
        </p:txBody>
      </p:sp>
      <p:pic>
        <p:nvPicPr>
          <p:cNvPr id="3" name="Group Work">
            <a:extLst>
              <a:ext uri="{FF2B5EF4-FFF2-40B4-BE49-F238E27FC236}">
                <a16:creationId xmlns:a16="http://schemas.microsoft.com/office/drawing/2014/main" id="{338EDAD7-BB1E-4D98-A09A-6C7953C853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96200" y="612775"/>
            <a:ext cx="865188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10894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ntal and Oral Starter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3">
            <a:extLst>
              <a:ext uri="{FF2B5EF4-FFF2-40B4-BE49-F238E27FC236}">
                <a16:creationId xmlns:a16="http://schemas.microsoft.com/office/drawing/2014/main" id="{16D15B9C-883B-4221-BD48-C9028D41784D}"/>
              </a:ext>
            </a:extLst>
          </p:cNvPr>
          <p:cNvSpPr/>
          <p:nvPr userDrawn="1"/>
        </p:nvSpPr>
        <p:spPr bwMode="auto">
          <a:xfrm>
            <a:off x="457200" y="438150"/>
            <a:ext cx="8220075" cy="5957888"/>
          </a:xfrm>
          <a:prstGeom prst="roundRect">
            <a:avLst>
              <a:gd name="adj" fmla="val 2649"/>
            </a:avLst>
          </a:prstGeom>
          <a:solidFill>
            <a:schemeClr val="bg1"/>
          </a:solidFill>
          <a:ln w="254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GB" sz="1350" dirty="0">
                <a:solidFill>
                  <a:srgbClr val="FFFFFF"/>
                </a:solidFill>
              </a:rPr>
              <a:t> </a:t>
            </a:r>
          </a:p>
        </p:txBody>
      </p:sp>
      <p:pic>
        <p:nvPicPr>
          <p:cNvPr id="3" name="Picture 12">
            <a:extLst>
              <a:ext uri="{FF2B5EF4-FFF2-40B4-BE49-F238E27FC236}">
                <a16:creationId xmlns:a16="http://schemas.microsoft.com/office/drawing/2014/main" id="{22D414EC-6ADC-43F6-9144-46EB30A207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96200" y="612775"/>
            <a:ext cx="86360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88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ssesment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5379F79-E44A-4FC8-A710-6D10E8807A8C}"/>
              </a:ext>
            </a:extLst>
          </p:cNvPr>
          <p:cNvSpPr/>
          <p:nvPr userDrawn="1"/>
        </p:nvSpPr>
        <p:spPr bwMode="auto">
          <a:xfrm>
            <a:off x="457200" y="438150"/>
            <a:ext cx="8220075" cy="5957888"/>
          </a:xfrm>
          <a:prstGeom prst="roundRect">
            <a:avLst>
              <a:gd name="adj" fmla="val 2649"/>
            </a:avLst>
          </a:prstGeom>
          <a:solidFill>
            <a:schemeClr val="bg1"/>
          </a:solidFill>
          <a:ln w="254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GB" sz="1350" dirty="0">
                <a:solidFill>
                  <a:srgbClr val="FFFFFF"/>
                </a:solidFill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C5F5B7-21B8-411F-8CB1-9C725B6038F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96200" y="612775"/>
            <a:ext cx="865188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197" y="2153354"/>
            <a:ext cx="8220075" cy="4242683"/>
          </a:xfrm>
        </p:spPr>
        <p:txBody>
          <a:bodyPr/>
          <a:lstStyle>
            <a:lvl1pPr>
              <a:defRPr sz="1800">
                <a:latin typeface="Twinkl" pitchFamily="2" charset="0"/>
                <a:ea typeface="Sassoon Infant Rg" panose="02000503030000020003" pitchFamily="50" charset="0"/>
              </a:defRPr>
            </a:lvl1pPr>
            <a:lvl2pPr>
              <a:defRPr sz="1600">
                <a:latin typeface="Twinkl" pitchFamily="2" charset="0"/>
                <a:ea typeface="Sassoon Infant Rg" panose="02000503030000020003" pitchFamily="50" charset="0"/>
              </a:defRPr>
            </a:lvl2pPr>
            <a:lvl3pPr>
              <a:defRPr sz="1400">
                <a:latin typeface="Twinkl" pitchFamily="2" charset="0"/>
                <a:ea typeface="Sassoon Infant Rg" panose="02000503030000020003" pitchFamily="50" charset="0"/>
              </a:defRPr>
            </a:lvl3pPr>
            <a:lvl4pPr>
              <a:defRPr sz="1400">
                <a:latin typeface="Twinkl" pitchFamily="2" charset="0"/>
                <a:ea typeface="Sassoon Infant Rg" panose="02000503030000020003" pitchFamily="50" charset="0"/>
              </a:defRPr>
            </a:lvl4pPr>
            <a:lvl5pPr>
              <a:defRPr sz="1400">
                <a:latin typeface="Twinkl" pitchFamily="2" charset="0"/>
                <a:ea typeface="Sassoon Infant Rg" panose="02000503030000020003" pitchFamily="50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198" y="485773"/>
            <a:ext cx="8220075" cy="1595581"/>
          </a:xfrm>
        </p:spPr>
        <p:txBody>
          <a:bodyPr>
            <a:normAutofit/>
          </a:bodyPr>
          <a:lstStyle>
            <a:lvl1pPr>
              <a:defRPr sz="3600" b="0">
                <a:latin typeface="Twinkl SemiBold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305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7E0D7465-CCF3-4496-847D-C9936D849D34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90538" y="695325"/>
            <a:ext cx="8162925" cy="1150938"/>
          </a:xfrm>
          <a:prstGeom prst="roundRect">
            <a:avLst>
              <a:gd name="adj" fmla="val 9639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252000" tIns="252000" rIns="252000" bIns="252000" numCol="1" anchor="ctr" anchorCtr="1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9D118F33-76A0-498C-9519-274318E2C3B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90538" y="1957388"/>
            <a:ext cx="8162925" cy="4387850"/>
          </a:xfrm>
          <a:prstGeom prst="roundRect">
            <a:avLst>
              <a:gd name="adj" fmla="val 2583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252000" tIns="252000" rIns="252000" bIns="252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21" r:id="rId10"/>
    <p:sldLayoutId id="2147483722" r:id="rId11"/>
    <p:sldLayoutId id="2147483732" r:id="rId12"/>
    <p:sldLayoutId id="2147483733" r:id="rId13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kern="1200">
          <a:solidFill>
            <a:srgbClr val="1C1C1C"/>
          </a:solidFill>
          <a:latin typeface="Twinkl SemiBold" pitchFamily="2" charset="0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1C1C1C"/>
          </a:solidFill>
          <a:latin typeface="Twinkl SemiBold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1C1C1C"/>
          </a:solidFill>
          <a:latin typeface="Twinkl SemiBold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1C1C1C"/>
          </a:solidFill>
          <a:latin typeface="Twinkl SemiBold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1C1C1C"/>
          </a:solidFill>
          <a:latin typeface="Twinkl SemiBold" pitchFamily="2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C1C1C"/>
          </a:solidFill>
          <a:latin typeface="Sassoon Infant Md" panose="02000603050000020003" pitchFamily="50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C1C1C"/>
          </a:solidFill>
          <a:latin typeface="Sassoon Infant Md" panose="02000603050000020003" pitchFamily="50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C1C1C"/>
          </a:solidFill>
          <a:latin typeface="Sassoon Infant Md" panose="02000603050000020003" pitchFamily="50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1C1C1C"/>
          </a:solidFill>
          <a:latin typeface="Sassoon Infant Md" panose="02000603050000020003" pitchFamily="50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rgbClr val="1C1C1C"/>
          </a:solidFill>
          <a:latin typeface="Twinkl" pitchFamily="2" charset="0"/>
          <a:ea typeface="Sassoon Infant Rg" panose="02000503030000020003" pitchFamily="50" charset="0"/>
          <a:cs typeface="Twinkl" pitchFamily="2" charset="0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600" kern="1200">
          <a:solidFill>
            <a:srgbClr val="1C1C1C"/>
          </a:solidFill>
          <a:latin typeface="Twinkl" pitchFamily="2" charset="0"/>
          <a:ea typeface="Sassoon Infant Rg" panose="02000503030000020003" pitchFamily="50" charset="0"/>
          <a:cs typeface="Twinkl" pitchFamily="2" charset="0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rgbClr val="1C1C1C"/>
          </a:solidFill>
          <a:latin typeface="Twinkl" pitchFamily="2" charset="0"/>
          <a:ea typeface="Sassoon Infant Rg" panose="02000503030000020003" pitchFamily="50" charset="0"/>
          <a:cs typeface="Twinkl" pitchFamily="2" charset="0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rgbClr val="1C1C1C"/>
          </a:solidFill>
          <a:latin typeface="Twinkl" pitchFamily="2" charset="0"/>
          <a:ea typeface="Sassoon Infant Rg" panose="02000503030000020003" pitchFamily="50" charset="0"/>
          <a:cs typeface="Twinkl" pitchFamily="2" charset="0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rgbClr val="1C1C1C"/>
          </a:solidFill>
          <a:latin typeface="Twinkl" pitchFamily="2" charset="0"/>
          <a:ea typeface="Sassoon Infant Rg" panose="02000503030000020003" pitchFamily="50" charset="0"/>
          <a:cs typeface="Twinkl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winkl.co.uk/resources/planit-maths-primary-teaching-resources-year-4/planit-maths-primary-teaching-resources-year-4-number-addition-and-subtraction/planit-maths-primary-teaching-resources-year-4-number---addition-and-subtraction-add-and-subtract-numbers-with-up-to-4-digits-using-the-formal-written-methods-of-columnar-addition-and-subtraction-where-appropriate" TargetMode="Externa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7.png"/><Relationship Id="rId7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13.png"/><Relationship Id="rId5" Type="http://schemas.openxmlformats.org/officeDocument/2006/relationships/image" Target="../media/image5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7.png"/><Relationship Id="rId7" Type="http://schemas.openxmlformats.org/officeDocument/2006/relationships/image" Target="../media/image3.png"/><Relationship Id="rId12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14.png"/><Relationship Id="rId5" Type="http://schemas.openxmlformats.org/officeDocument/2006/relationships/image" Target="../media/image5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10" Type="http://schemas.openxmlformats.org/officeDocument/2006/relationships/image" Target="../media/image17.png"/><Relationship Id="rId4" Type="http://schemas.openxmlformats.org/officeDocument/2006/relationships/image" Target="../media/image7.png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9.png"/><Relationship Id="rId7" Type="http://schemas.openxmlformats.org/officeDocument/2006/relationships/image" Target="../media/image5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10" Type="http://schemas.openxmlformats.org/officeDocument/2006/relationships/image" Target="../media/image2.png"/><Relationship Id="rId4" Type="http://schemas.openxmlformats.org/officeDocument/2006/relationships/image" Target="../media/image8.png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21.png"/><Relationship Id="rId5" Type="http://schemas.openxmlformats.org/officeDocument/2006/relationships/image" Target="../media/image6.png"/><Relationship Id="rId10" Type="http://schemas.openxmlformats.org/officeDocument/2006/relationships/image" Target="../media/image20.png"/><Relationship Id="rId4" Type="http://schemas.openxmlformats.org/officeDocument/2006/relationships/image" Target="../media/image7.png"/><Relationship Id="rId9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21.png"/><Relationship Id="rId5" Type="http://schemas.openxmlformats.org/officeDocument/2006/relationships/image" Target="../media/image6.png"/><Relationship Id="rId10" Type="http://schemas.openxmlformats.org/officeDocument/2006/relationships/image" Target="../media/image20.png"/><Relationship Id="rId4" Type="http://schemas.openxmlformats.org/officeDocument/2006/relationships/image" Target="../media/image7.png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7.png"/><Relationship Id="rId9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winkl.co.uk/resources/planit-maths-primary-teaching-resources-year-4/planit-maths-primary-teaching-resources-year-4-number-addition-and-subtraction/planit-maths-primary-teaching-resources-year-4-number---addition-and-subtraction-add-and-subtract-numbers-with-up-to-4-digits-using-the-formal-written-methods-of-columnar-addition-and-subtraction-where-appropriate" TargetMode="Externa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hlinkClick r:id="rId2"/>
            <a:extLst>
              <a:ext uri="{FF2B5EF4-FFF2-40B4-BE49-F238E27FC236}">
                <a16:creationId xmlns:a16="http://schemas.microsoft.com/office/drawing/2014/main" id="{35DF0137-4EB2-412C-8121-190DA5D9A1A6}"/>
              </a:ext>
            </a:extLst>
          </p:cNvPr>
          <p:cNvSpPr/>
          <p:nvPr/>
        </p:nvSpPr>
        <p:spPr>
          <a:xfrm>
            <a:off x="4136994" y="5557421"/>
            <a:ext cx="870011" cy="5948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FA1F660-7C1A-4126-A92A-53F447939E7C}"/>
              </a:ext>
            </a:extLst>
          </p:cNvPr>
          <p:cNvSpPr/>
          <p:nvPr/>
        </p:nvSpPr>
        <p:spPr>
          <a:xfrm>
            <a:off x="3264754" y="765175"/>
            <a:ext cx="2614498" cy="61555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altLang="en-US" sz="4000" b="1" dirty="0">
                <a:latin typeface="+mn-lt"/>
              </a:rPr>
              <a:t>Five Layers</a:t>
            </a:r>
            <a:endParaRPr lang="en-GB" sz="4000" b="1" dirty="0">
              <a:latin typeface="+mn-lt"/>
            </a:endParaRPr>
          </a:p>
        </p:txBody>
      </p:sp>
      <p:grpSp>
        <p:nvGrpSpPr>
          <p:cNvPr id="37" name="ICONS" hidden="1">
            <a:extLst>
              <a:ext uri="{FF2B5EF4-FFF2-40B4-BE49-F238E27FC236}">
                <a16:creationId xmlns:a16="http://schemas.microsoft.com/office/drawing/2014/main" id="{F0F37863-A598-465A-A5A4-21E044AD68AC}"/>
              </a:ext>
            </a:extLst>
          </p:cNvPr>
          <p:cNvGrpSpPr>
            <a:grpSpLocks/>
          </p:cNvGrpSpPr>
          <p:nvPr/>
        </p:nvGrpSpPr>
        <p:grpSpPr bwMode="auto">
          <a:xfrm>
            <a:off x="7480300" y="620713"/>
            <a:ext cx="1238250" cy="865187"/>
            <a:chOff x="7480751" y="621486"/>
            <a:chExt cx="1238498" cy="864000"/>
          </a:xfrm>
        </p:grpSpPr>
        <p:pic>
          <p:nvPicPr>
            <p:cNvPr id="38" name="Assessment" hidden="1">
              <a:extLst>
                <a:ext uri="{FF2B5EF4-FFF2-40B4-BE49-F238E27FC236}">
                  <a16:creationId xmlns:a16="http://schemas.microsoft.com/office/drawing/2014/main" id="{53125374-63D4-41D4-AE6B-0F9D2A41DA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9" name="Mental and Oral Starter">
              <a:extLst>
                <a:ext uri="{FF2B5EF4-FFF2-40B4-BE49-F238E27FC236}">
                  <a16:creationId xmlns:a16="http://schemas.microsoft.com/office/drawing/2014/main" id="{BBBEBC11-C823-4B74-9FE4-18AAA0EB6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200" y="621686"/>
              <a:ext cx="863600" cy="863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0" name="Group Work" hidden="1">
              <a:extLst>
                <a:ext uri="{FF2B5EF4-FFF2-40B4-BE49-F238E27FC236}">
                  <a16:creationId xmlns:a16="http://schemas.microsoft.com/office/drawing/2014/main" id="{F64FB240-22D3-4986-BDC1-CFAC5B5635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" name="Talking Partners" hidden="1">
              <a:extLst>
                <a:ext uri="{FF2B5EF4-FFF2-40B4-BE49-F238E27FC236}">
                  <a16:creationId xmlns:a16="http://schemas.microsoft.com/office/drawing/2014/main" id="{CC3C2034-F473-43E3-AA7B-21FB53B51B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2" name="Pairs" hidden="1">
              <a:extLst>
                <a:ext uri="{FF2B5EF4-FFF2-40B4-BE49-F238E27FC236}">
                  <a16:creationId xmlns:a16="http://schemas.microsoft.com/office/drawing/2014/main" id="{7A4264A5-BAB0-4A11-B93F-997862BE0C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3" name="Individual Work" hidden="1">
              <a:extLst>
                <a:ext uri="{FF2B5EF4-FFF2-40B4-BE49-F238E27FC236}">
                  <a16:creationId xmlns:a16="http://schemas.microsoft.com/office/drawing/2014/main" id="{5601CEB8-3F68-4BBF-BF1A-96DCD48EA2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4" name="Whole Class" hidden="1">
              <a:extLst>
                <a:ext uri="{FF2B5EF4-FFF2-40B4-BE49-F238E27FC236}">
                  <a16:creationId xmlns:a16="http://schemas.microsoft.com/office/drawing/2014/main" id="{D91928C8-E959-4425-B5A4-27144CEDC9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80751" y="621486"/>
              <a:ext cx="1238498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 descr="A picture containing night, outdoor, outdoor object, star&#10;&#10;Description automatically generated">
            <a:extLst>
              <a:ext uri="{FF2B5EF4-FFF2-40B4-BE49-F238E27FC236}">
                <a16:creationId xmlns:a16="http://schemas.microsoft.com/office/drawing/2014/main" id="{D6CDA55F-3916-42C9-BE55-E77CB5CD93A4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008" t="14579" b="7751"/>
          <a:stretch/>
        </p:blipFill>
        <p:spPr>
          <a:xfrm>
            <a:off x="755650" y="1485698"/>
            <a:ext cx="7632700" cy="4607127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ADE0217F-F838-49BE-9C66-E591579641CB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60510" y="2584635"/>
            <a:ext cx="2555629" cy="2552330"/>
          </a:xfrm>
          <a:prstGeom prst="rect">
            <a:avLst/>
          </a:prstGeom>
        </p:spPr>
      </p:pic>
      <p:pic>
        <p:nvPicPr>
          <p:cNvPr id="12" name="Picture 11" descr="Map&#10;&#10;Description automatically generated">
            <a:extLst>
              <a:ext uri="{FF2B5EF4-FFF2-40B4-BE49-F238E27FC236}">
                <a16:creationId xmlns:a16="http://schemas.microsoft.com/office/drawing/2014/main" id="{2BA2CDE6-1849-41B9-94CC-27AFE7A4FE85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60509" y="2578329"/>
            <a:ext cx="2555629" cy="2558636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DE04D76-6FD6-4B83-A447-7873AB072FFB}"/>
              </a:ext>
            </a:extLst>
          </p:cNvPr>
          <p:cNvSpPr/>
          <p:nvPr/>
        </p:nvSpPr>
        <p:spPr>
          <a:xfrm>
            <a:off x="4483223" y="1713390"/>
            <a:ext cx="3657602" cy="4397191"/>
          </a:xfrm>
          <a:prstGeom prst="rect">
            <a:avLst/>
          </a:prstGeom>
          <a:solidFill>
            <a:schemeClr val="bg1"/>
          </a:solidFill>
          <a:ln w="38100">
            <a:solidFill>
              <a:srgbClr val="6CAA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r>
              <a:rPr lang="en-GB" dirty="0">
                <a:solidFill>
                  <a:schemeClr val="tx1"/>
                </a:solidFill>
              </a:rPr>
              <a:t>The Earth is unlike every other planet in the Solar System in a number of different ways.</a:t>
            </a:r>
            <a:br>
              <a:rPr lang="en-GB" dirty="0">
                <a:solidFill>
                  <a:schemeClr val="tx1"/>
                </a:solidFill>
              </a:rPr>
            </a:br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It is the only planet that has liquid water on its surface. </a:t>
            </a:r>
            <a:br>
              <a:rPr lang="en-GB" dirty="0">
                <a:solidFill>
                  <a:schemeClr val="tx1"/>
                </a:solidFill>
              </a:rPr>
            </a:br>
            <a:br>
              <a:rPr lang="en-GB" dirty="0">
                <a:solidFill>
                  <a:schemeClr val="tx1"/>
                </a:solidFill>
              </a:rPr>
            </a:br>
            <a:r>
              <a:rPr lang="en-GB" dirty="0">
                <a:solidFill>
                  <a:schemeClr val="tx1"/>
                </a:solidFill>
              </a:rPr>
              <a:t>By using a variety of advanced techniques, scientists have been able to discover what lies beneath the surface of our planet. </a:t>
            </a:r>
            <a:br>
              <a:rPr lang="en-GB" dirty="0">
                <a:solidFill>
                  <a:schemeClr val="tx1"/>
                </a:solidFill>
              </a:rPr>
            </a:br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There are five layers – the crust, the upper mantle, the mantle, the outer core, and the inner core. 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A7928F-F6A3-49F4-9074-A114A02AEFF4}"/>
              </a:ext>
            </a:extLst>
          </p:cNvPr>
          <p:cNvSpPr/>
          <p:nvPr/>
        </p:nvSpPr>
        <p:spPr>
          <a:xfrm>
            <a:off x="2663301" y="6092825"/>
            <a:ext cx="5725049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1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4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FA1F660-7C1A-4126-A92A-53F447939E7C}"/>
              </a:ext>
            </a:extLst>
          </p:cNvPr>
          <p:cNvSpPr/>
          <p:nvPr/>
        </p:nvSpPr>
        <p:spPr>
          <a:xfrm>
            <a:off x="3446697" y="765175"/>
            <a:ext cx="2250616" cy="61555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4000" b="1" dirty="0">
                <a:latin typeface="+mn-lt"/>
              </a:rPr>
              <a:t>The Crust</a:t>
            </a:r>
          </a:p>
        </p:txBody>
      </p:sp>
      <p:grpSp>
        <p:nvGrpSpPr>
          <p:cNvPr id="37" name="ICONS" hidden="1">
            <a:extLst>
              <a:ext uri="{FF2B5EF4-FFF2-40B4-BE49-F238E27FC236}">
                <a16:creationId xmlns:a16="http://schemas.microsoft.com/office/drawing/2014/main" id="{F0F37863-A598-465A-A5A4-21E044AD68AC}"/>
              </a:ext>
            </a:extLst>
          </p:cNvPr>
          <p:cNvGrpSpPr>
            <a:grpSpLocks/>
          </p:cNvGrpSpPr>
          <p:nvPr/>
        </p:nvGrpSpPr>
        <p:grpSpPr bwMode="auto">
          <a:xfrm>
            <a:off x="7480300" y="620713"/>
            <a:ext cx="1238250" cy="865187"/>
            <a:chOff x="7480751" y="621486"/>
            <a:chExt cx="1238498" cy="864000"/>
          </a:xfrm>
        </p:grpSpPr>
        <p:pic>
          <p:nvPicPr>
            <p:cNvPr id="38" name="Assessment" hidden="1">
              <a:extLst>
                <a:ext uri="{FF2B5EF4-FFF2-40B4-BE49-F238E27FC236}">
                  <a16:creationId xmlns:a16="http://schemas.microsoft.com/office/drawing/2014/main" id="{53125374-63D4-41D4-AE6B-0F9D2A41DA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9" name="Mental and Oral Starter">
              <a:extLst>
                <a:ext uri="{FF2B5EF4-FFF2-40B4-BE49-F238E27FC236}">
                  <a16:creationId xmlns:a16="http://schemas.microsoft.com/office/drawing/2014/main" id="{BBBEBC11-C823-4B74-9FE4-18AAA0EB6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200" y="621686"/>
              <a:ext cx="863600" cy="863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0" name="Group Work" hidden="1">
              <a:extLst>
                <a:ext uri="{FF2B5EF4-FFF2-40B4-BE49-F238E27FC236}">
                  <a16:creationId xmlns:a16="http://schemas.microsoft.com/office/drawing/2014/main" id="{F64FB240-22D3-4986-BDC1-CFAC5B5635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" name="Talking Partners" hidden="1">
              <a:extLst>
                <a:ext uri="{FF2B5EF4-FFF2-40B4-BE49-F238E27FC236}">
                  <a16:creationId xmlns:a16="http://schemas.microsoft.com/office/drawing/2014/main" id="{CC3C2034-F473-43E3-AA7B-21FB53B51B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2" name="Pairs" hidden="1">
              <a:extLst>
                <a:ext uri="{FF2B5EF4-FFF2-40B4-BE49-F238E27FC236}">
                  <a16:creationId xmlns:a16="http://schemas.microsoft.com/office/drawing/2014/main" id="{7A4264A5-BAB0-4A11-B93F-997862BE0C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3" name="Individual Work" hidden="1">
              <a:extLst>
                <a:ext uri="{FF2B5EF4-FFF2-40B4-BE49-F238E27FC236}">
                  <a16:creationId xmlns:a16="http://schemas.microsoft.com/office/drawing/2014/main" id="{5601CEB8-3F68-4BBF-BF1A-96DCD48EA2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4" name="Whole Class" hidden="1">
              <a:extLst>
                <a:ext uri="{FF2B5EF4-FFF2-40B4-BE49-F238E27FC236}">
                  <a16:creationId xmlns:a16="http://schemas.microsoft.com/office/drawing/2014/main" id="{D91928C8-E959-4425-B5A4-27144CEDC9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80751" y="621486"/>
              <a:ext cx="1238498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 descr="A picture containing night, outdoor, outdoor object, star&#10;&#10;Description automatically generated">
            <a:extLst>
              <a:ext uri="{FF2B5EF4-FFF2-40B4-BE49-F238E27FC236}">
                <a16:creationId xmlns:a16="http://schemas.microsoft.com/office/drawing/2014/main" id="{D6CDA55F-3916-42C9-BE55-E77CB5CD93A4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008" t="14579" b="7751"/>
          <a:stretch/>
        </p:blipFill>
        <p:spPr>
          <a:xfrm>
            <a:off x="755650" y="1485698"/>
            <a:ext cx="7632700" cy="460712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DE04D76-6FD6-4B83-A447-7873AB072FFB}"/>
              </a:ext>
            </a:extLst>
          </p:cNvPr>
          <p:cNvSpPr/>
          <p:nvPr/>
        </p:nvSpPr>
        <p:spPr>
          <a:xfrm>
            <a:off x="4572000" y="2416289"/>
            <a:ext cx="3657602" cy="2745944"/>
          </a:xfrm>
          <a:prstGeom prst="rect">
            <a:avLst/>
          </a:prstGeom>
          <a:solidFill>
            <a:schemeClr val="bg1"/>
          </a:solidFill>
          <a:ln w="38100">
            <a:solidFill>
              <a:srgbClr val="6CAA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r>
              <a:rPr lang="en-GB" dirty="0">
                <a:solidFill>
                  <a:schemeClr val="tx1"/>
                </a:solidFill>
              </a:rPr>
              <a:t>The crust is the top layer that we live on. The crust looks different in different places, some areas have mountains, oceans, lakes and hills, others don’t. </a:t>
            </a:r>
            <a:br>
              <a:rPr lang="en-GB" dirty="0">
                <a:solidFill>
                  <a:schemeClr val="tx1"/>
                </a:solidFill>
              </a:rPr>
            </a:br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The way the crust is put together is the reason that we have all of these different formations. 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A7928F-F6A3-49F4-9074-A114A02AEFF4}"/>
              </a:ext>
            </a:extLst>
          </p:cNvPr>
          <p:cNvSpPr/>
          <p:nvPr/>
        </p:nvSpPr>
        <p:spPr>
          <a:xfrm>
            <a:off x="2663301" y="6092825"/>
            <a:ext cx="5725049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 descr="Diagram&#10;&#10;Description automatically generated">
            <a:extLst>
              <a:ext uri="{FF2B5EF4-FFF2-40B4-BE49-F238E27FC236}">
                <a16:creationId xmlns:a16="http://schemas.microsoft.com/office/drawing/2014/main" id="{5B1331FB-33FA-47CC-B4C9-29C594F35B36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60510" y="2584635"/>
            <a:ext cx="2555629" cy="255233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7FCCC87-ED0F-4277-A397-186A5333BD4A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6152" y="2574623"/>
            <a:ext cx="3782583" cy="2674723"/>
          </a:xfrm>
          <a:prstGeom prst="rect">
            <a:avLst/>
          </a:prstGeom>
        </p:spPr>
      </p:pic>
      <p:pic>
        <p:nvPicPr>
          <p:cNvPr id="7" name="Picture 6" descr="A picture containing saw, weapon&#10;&#10;Description automatically generated">
            <a:extLst>
              <a:ext uri="{FF2B5EF4-FFF2-40B4-BE49-F238E27FC236}">
                <a16:creationId xmlns:a16="http://schemas.microsoft.com/office/drawing/2014/main" id="{BD3B4F26-F414-4E64-912D-0719A7F603CE}"/>
              </a:ext>
            </a:extLst>
          </p:cNvPr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880769" flipH="1">
            <a:off x="2884506" y="2122672"/>
            <a:ext cx="1864504" cy="407636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2760600A-45E2-4AD5-9CC6-1375F531ED2D}"/>
              </a:ext>
            </a:extLst>
          </p:cNvPr>
          <p:cNvSpPr/>
          <p:nvPr/>
        </p:nvSpPr>
        <p:spPr>
          <a:xfrm>
            <a:off x="4572000" y="2683933"/>
            <a:ext cx="3657602" cy="2182555"/>
          </a:xfrm>
          <a:prstGeom prst="rect">
            <a:avLst/>
          </a:prstGeom>
          <a:solidFill>
            <a:schemeClr val="bg1"/>
          </a:solidFill>
          <a:ln w="38100">
            <a:solidFill>
              <a:srgbClr val="6CAA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r>
              <a:rPr lang="en-GB" dirty="0">
                <a:solidFill>
                  <a:schemeClr val="tx1"/>
                </a:solidFill>
              </a:rPr>
              <a:t>This is because the crust is not one continuous piece, it is made up of pieces that overlap to cover the entire planet.  </a:t>
            </a:r>
            <a:br>
              <a:rPr lang="en-GB" dirty="0">
                <a:solidFill>
                  <a:schemeClr val="tx1"/>
                </a:solidFill>
              </a:rPr>
            </a:br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These pieces are called tectonic plates.</a:t>
            </a: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4D45BE57-23C7-4C63-B191-1B40EF5D58F7}"/>
              </a:ext>
            </a:extLst>
          </p:cNvPr>
          <p:cNvSpPr/>
          <p:nvPr/>
        </p:nvSpPr>
        <p:spPr>
          <a:xfrm>
            <a:off x="919163" y="3925662"/>
            <a:ext cx="2195512" cy="636813"/>
          </a:xfrm>
          <a:custGeom>
            <a:avLst/>
            <a:gdLst>
              <a:gd name="connsiteX0" fmla="*/ 2195512 w 2195512"/>
              <a:gd name="connsiteY0" fmla="*/ 636813 h 636813"/>
              <a:gd name="connsiteX1" fmla="*/ 2171700 w 2195512"/>
              <a:gd name="connsiteY1" fmla="*/ 617763 h 636813"/>
              <a:gd name="connsiteX2" fmla="*/ 2152650 w 2195512"/>
              <a:gd name="connsiteY2" fmla="*/ 589188 h 636813"/>
              <a:gd name="connsiteX3" fmla="*/ 2105025 w 2195512"/>
              <a:gd name="connsiteY3" fmla="*/ 551088 h 636813"/>
              <a:gd name="connsiteX4" fmla="*/ 2095500 w 2195512"/>
              <a:gd name="connsiteY4" fmla="*/ 536801 h 636813"/>
              <a:gd name="connsiteX5" fmla="*/ 2062162 w 2195512"/>
              <a:gd name="connsiteY5" fmla="*/ 522513 h 636813"/>
              <a:gd name="connsiteX6" fmla="*/ 2047875 w 2195512"/>
              <a:gd name="connsiteY6" fmla="*/ 508226 h 636813"/>
              <a:gd name="connsiteX7" fmla="*/ 2038350 w 2195512"/>
              <a:gd name="connsiteY7" fmla="*/ 493938 h 636813"/>
              <a:gd name="connsiteX8" fmla="*/ 2024062 w 2195512"/>
              <a:gd name="connsiteY8" fmla="*/ 484413 h 636813"/>
              <a:gd name="connsiteX9" fmla="*/ 2014537 w 2195512"/>
              <a:gd name="connsiteY9" fmla="*/ 470126 h 636813"/>
              <a:gd name="connsiteX10" fmla="*/ 1985962 w 2195512"/>
              <a:gd name="connsiteY10" fmla="*/ 451076 h 636813"/>
              <a:gd name="connsiteX11" fmla="*/ 1966912 w 2195512"/>
              <a:gd name="connsiteY11" fmla="*/ 427263 h 636813"/>
              <a:gd name="connsiteX12" fmla="*/ 1933575 w 2195512"/>
              <a:gd name="connsiteY12" fmla="*/ 403451 h 636813"/>
              <a:gd name="connsiteX13" fmla="*/ 1919287 w 2195512"/>
              <a:gd name="connsiteY13" fmla="*/ 398688 h 636813"/>
              <a:gd name="connsiteX14" fmla="*/ 1905000 w 2195512"/>
              <a:gd name="connsiteY14" fmla="*/ 389163 h 636813"/>
              <a:gd name="connsiteX15" fmla="*/ 1876425 w 2195512"/>
              <a:gd name="connsiteY15" fmla="*/ 379638 h 636813"/>
              <a:gd name="connsiteX16" fmla="*/ 1862137 w 2195512"/>
              <a:gd name="connsiteY16" fmla="*/ 374876 h 636813"/>
              <a:gd name="connsiteX17" fmla="*/ 1847850 w 2195512"/>
              <a:gd name="connsiteY17" fmla="*/ 370113 h 636813"/>
              <a:gd name="connsiteX18" fmla="*/ 1828800 w 2195512"/>
              <a:gd name="connsiteY18" fmla="*/ 365351 h 636813"/>
              <a:gd name="connsiteX19" fmla="*/ 1795462 w 2195512"/>
              <a:gd name="connsiteY19" fmla="*/ 351063 h 636813"/>
              <a:gd name="connsiteX20" fmla="*/ 1747837 w 2195512"/>
              <a:gd name="connsiteY20" fmla="*/ 327251 h 636813"/>
              <a:gd name="connsiteX21" fmla="*/ 1733550 w 2195512"/>
              <a:gd name="connsiteY21" fmla="*/ 312963 h 636813"/>
              <a:gd name="connsiteX22" fmla="*/ 1714500 w 2195512"/>
              <a:gd name="connsiteY22" fmla="*/ 308201 h 636813"/>
              <a:gd name="connsiteX23" fmla="*/ 1700212 w 2195512"/>
              <a:gd name="connsiteY23" fmla="*/ 303438 h 636813"/>
              <a:gd name="connsiteX24" fmla="*/ 1647825 w 2195512"/>
              <a:gd name="connsiteY24" fmla="*/ 260576 h 636813"/>
              <a:gd name="connsiteX25" fmla="*/ 1628775 w 2195512"/>
              <a:gd name="connsiteY25" fmla="*/ 251051 h 636813"/>
              <a:gd name="connsiteX26" fmla="*/ 1619250 w 2195512"/>
              <a:gd name="connsiteY26" fmla="*/ 236763 h 636813"/>
              <a:gd name="connsiteX27" fmla="*/ 1562100 w 2195512"/>
              <a:gd name="connsiteY27" fmla="*/ 212951 h 636813"/>
              <a:gd name="connsiteX28" fmla="*/ 1543050 w 2195512"/>
              <a:gd name="connsiteY28" fmla="*/ 203426 h 636813"/>
              <a:gd name="connsiteX29" fmla="*/ 1528762 w 2195512"/>
              <a:gd name="connsiteY29" fmla="*/ 193901 h 636813"/>
              <a:gd name="connsiteX30" fmla="*/ 1514475 w 2195512"/>
              <a:gd name="connsiteY30" fmla="*/ 189138 h 636813"/>
              <a:gd name="connsiteX31" fmla="*/ 1471612 w 2195512"/>
              <a:gd name="connsiteY31" fmla="*/ 165326 h 636813"/>
              <a:gd name="connsiteX32" fmla="*/ 1438275 w 2195512"/>
              <a:gd name="connsiteY32" fmla="*/ 146276 h 636813"/>
              <a:gd name="connsiteX33" fmla="*/ 1419225 w 2195512"/>
              <a:gd name="connsiteY33" fmla="*/ 136751 h 636813"/>
              <a:gd name="connsiteX34" fmla="*/ 1390650 w 2195512"/>
              <a:gd name="connsiteY34" fmla="*/ 127226 h 636813"/>
              <a:gd name="connsiteX35" fmla="*/ 1376362 w 2195512"/>
              <a:gd name="connsiteY35" fmla="*/ 122463 h 636813"/>
              <a:gd name="connsiteX36" fmla="*/ 1343025 w 2195512"/>
              <a:gd name="connsiteY36" fmla="*/ 112938 h 636813"/>
              <a:gd name="connsiteX37" fmla="*/ 1300162 w 2195512"/>
              <a:gd name="connsiteY37" fmla="*/ 84363 h 636813"/>
              <a:gd name="connsiteX38" fmla="*/ 1285875 w 2195512"/>
              <a:gd name="connsiteY38" fmla="*/ 74838 h 636813"/>
              <a:gd name="connsiteX39" fmla="*/ 1262062 w 2195512"/>
              <a:gd name="connsiteY39" fmla="*/ 70076 h 636813"/>
              <a:gd name="connsiteX40" fmla="*/ 1247775 w 2195512"/>
              <a:gd name="connsiteY40" fmla="*/ 60551 h 636813"/>
              <a:gd name="connsiteX41" fmla="*/ 1233487 w 2195512"/>
              <a:gd name="connsiteY41" fmla="*/ 55788 h 636813"/>
              <a:gd name="connsiteX42" fmla="*/ 1176337 w 2195512"/>
              <a:gd name="connsiteY42" fmla="*/ 36738 h 636813"/>
              <a:gd name="connsiteX43" fmla="*/ 1162050 w 2195512"/>
              <a:gd name="connsiteY43" fmla="*/ 27213 h 636813"/>
              <a:gd name="connsiteX44" fmla="*/ 1100137 w 2195512"/>
              <a:gd name="connsiteY44" fmla="*/ 17688 h 636813"/>
              <a:gd name="connsiteX45" fmla="*/ 490537 w 2195512"/>
              <a:gd name="connsiteY45" fmla="*/ 12926 h 636813"/>
              <a:gd name="connsiteX46" fmla="*/ 133350 w 2195512"/>
              <a:gd name="connsiteY46" fmla="*/ 8163 h 636813"/>
              <a:gd name="connsiteX47" fmla="*/ 119062 w 2195512"/>
              <a:gd name="connsiteY47" fmla="*/ 12926 h 636813"/>
              <a:gd name="connsiteX48" fmla="*/ 52387 w 2195512"/>
              <a:gd name="connsiteY48" fmla="*/ 22451 h 636813"/>
              <a:gd name="connsiteX49" fmla="*/ 28575 w 2195512"/>
              <a:gd name="connsiteY49" fmla="*/ 27213 h 636813"/>
              <a:gd name="connsiteX50" fmla="*/ 0 w 2195512"/>
              <a:gd name="connsiteY50" fmla="*/ 27213 h 636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195512" h="636813">
                <a:moveTo>
                  <a:pt x="2195512" y="636813"/>
                </a:moveTo>
                <a:cubicBezTo>
                  <a:pt x="2187575" y="630463"/>
                  <a:pt x="2178500" y="625318"/>
                  <a:pt x="2171700" y="617763"/>
                </a:cubicBezTo>
                <a:cubicBezTo>
                  <a:pt x="2164042" y="609254"/>
                  <a:pt x="2160745" y="597283"/>
                  <a:pt x="2152650" y="589188"/>
                </a:cubicBezTo>
                <a:cubicBezTo>
                  <a:pt x="2115762" y="552301"/>
                  <a:pt x="2134221" y="560821"/>
                  <a:pt x="2105025" y="551088"/>
                </a:cubicBezTo>
                <a:cubicBezTo>
                  <a:pt x="2101850" y="546326"/>
                  <a:pt x="2099547" y="540848"/>
                  <a:pt x="2095500" y="536801"/>
                </a:cubicBezTo>
                <a:cubicBezTo>
                  <a:pt x="2084537" y="525838"/>
                  <a:pt x="2076735" y="526157"/>
                  <a:pt x="2062162" y="522513"/>
                </a:cubicBezTo>
                <a:cubicBezTo>
                  <a:pt x="2057400" y="517751"/>
                  <a:pt x="2052187" y="513400"/>
                  <a:pt x="2047875" y="508226"/>
                </a:cubicBezTo>
                <a:cubicBezTo>
                  <a:pt x="2044211" y="503829"/>
                  <a:pt x="2042397" y="497985"/>
                  <a:pt x="2038350" y="493938"/>
                </a:cubicBezTo>
                <a:cubicBezTo>
                  <a:pt x="2034303" y="489891"/>
                  <a:pt x="2028825" y="487588"/>
                  <a:pt x="2024062" y="484413"/>
                </a:cubicBezTo>
                <a:cubicBezTo>
                  <a:pt x="2020887" y="479651"/>
                  <a:pt x="2018845" y="473895"/>
                  <a:pt x="2014537" y="470126"/>
                </a:cubicBezTo>
                <a:cubicBezTo>
                  <a:pt x="2005922" y="462588"/>
                  <a:pt x="1993113" y="460015"/>
                  <a:pt x="1985962" y="451076"/>
                </a:cubicBezTo>
                <a:cubicBezTo>
                  <a:pt x="1979612" y="443138"/>
                  <a:pt x="1974100" y="434451"/>
                  <a:pt x="1966912" y="427263"/>
                </a:cubicBezTo>
                <a:cubicBezTo>
                  <a:pt x="1964757" y="425108"/>
                  <a:pt x="1938981" y="406154"/>
                  <a:pt x="1933575" y="403451"/>
                </a:cubicBezTo>
                <a:cubicBezTo>
                  <a:pt x="1929085" y="401206"/>
                  <a:pt x="1923777" y="400933"/>
                  <a:pt x="1919287" y="398688"/>
                </a:cubicBezTo>
                <a:cubicBezTo>
                  <a:pt x="1914168" y="396128"/>
                  <a:pt x="1910230" y="391488"/>
                  <a:pt x="1905000" y="389163"/>
                </a:cubicBezTo>
                <a:cubicBezTo>
                  <a:pt x="1895825" y="385085"/>
                  <a:pt x="1885950" y="382813"/>
                  <a:pt x="1876425" y="379638"/>
                </a:cubicBezTo>
                <a:lnTo>
                  <a:pt x="1862137" y="374876"/>
                </a:lnTo>
                <a:cubicBezTo>
                  <a:pt x="1857375" y="373289"/>
                  <a:pt x="1852720" y="371330"/>
                  <a:pt x="1847850" y="370113"/>
                </a:cubicBezTo>
                <a:lnTo>
                  <a:pt x="1828800" y="365351"/>
                </a:lnTo>
                <a:cubicBezTo>
                  <a:pt x="1776789" y="330678"/>
                  <a:pt x="1856975" y="381820"/>
                  <a:pt x="1795462" y="351063"/>
                </a:cubicBezTo>
                <a:cubicBezTo>
                  <a:pt x="1738765" y="322714"/>
                  <a:pt x="1790958" y="338030"/>
                  <a:pt x="1747837" y="327251"/>
                </a:cubicBezTo>
                <a:cubicBezTo>
                  <a:pt x="1743075" y="322488"/>
                  <a:pt x="1739398" y="316305"/>
                  <a:pt x="1733550" y="312963"/>
                </a:cubicBezTo>
                <a:cubicBezTo>
                  <a:pt x="1727867" y="309716"/>
                  <a:pt x="1720794" y="309999"/>
                  <a:pt x="1714500" y="308201"/>
                </a:cubicBezTo>
                <a:cubicBezTo>
                  <a:pt x="1709673" y="306822"/>
                  <a:pt x="1704975" y="305026"/>
                  <a:pt x="1700212" y="303438"/>
                </a:cubicBezTo>
                <a:cubicBezTo>
                  <a:pt x="1683925" y="287151"/>
                  <a:pt x="1669569" y="271448"/>
                  <a:pt x="1647825" y="260576"/>
                </a:cubicBezTo>
                <a:lnTo>
                  <a:pt x="1628775" y="251051"/>
                </a:lnTo>
                <a:cubicBezTo>
                  <a:pt x="1625600" y="246288"/>
                  <a:pt x="1623939" y="240046"/>
                  <a:pt x="1619250" y="236763"/>
                </a:cubicBezTo>
                <a:cubicBezTo>
                  <a:pt x="1594830" y="219669"/>
                  <a:pt x="1585920" y="218905"/>
                  <a:pt x="1562100" y="212951"/>
                </a:cubicBezTo>
                <a:cubicBezTo>
                  <a:pt x="1555750" y="209776"/>
                  <a:pt x="1549214" y="206948"/>
                  <a:pt x="1543050" y="203426"/>
                </a:cubicBezTo>
                <a:cubicBezTo>
                  <a:pt x="1538080" y="200586"/>
                  <a:pt x="1533882" y="196461"/>
                  <a:pt x="1528762" y="193901"/>
                </a:cubicBezTo>
                <a:cubicBezTo>
                  <a:pt x="1524272" y="191656"/>
                  <a:pt x="1518863" y="191576"/>
                  <a:pt x="1514475" y="189138"/>
                </a:cubicBezTo>
                <a:cubicBezTo>
                  <a:pt x="1465354" y="161848"/>
                  <a:pt x="1503939" y="176100"/>
                  <a:pt x="1471612" y="165326"/>
                </a:cubicBezTo>
                <a:cubicBezTo>
                  <a:pt x="1447432" y="141144"/>
                  <a:pt x="1468976" y="157788"/>
                  <a:pt x="1438275" y="146276"/>
                </a:cubicBezTo>
                <a:cubicBezTo>
                  <a:pt x="1431627" y="143783"/>
                  <a:pt x="1425817" y="139388"/>
                  <a:pt x="1419225" y="136751"/>
                </a:cubicBezTo>
                <a:cubicBezTo>
                  <a:pt x="1409903" y="133022"/>
                  <a:pt x="1400175" y="130401"/>
                  <a:pt x="1390650" y="127226"/>
                </a:cubicBezTo>
                <a:cubicBezTo>
                  <a:pt x="1385887" y="125638"/>
                  <a:pt x="1381232" y="123680"/>
                  <a:pt x="1376362" y="122463"/>
                </a:cubicBezTo>
                <a:cubicBezTo>
                  <a:pt x="1352442" y="116484"/>
                  <a:pt x="1363521" y="119771"/>
                  <a:pt x="1343025" y="112938"/>
                </a:cubicBezTo>
                <a:cubicBezTo>
                  <a:pt x="1311316" y="89157"/>
                  <a:pt x="1336908" y="107330"/>
                  <a:pt x="1300162" y="84363"/>
                </a:cubicBezTo>
                <a:cubicBezTo>
                  <a:pt x="1295308" y="81329"/>
                  <a:pt x="1291234" y="76848"/>
                  <a:pt x="1285875" y="74838"/>
                </a:cubicBezTo>
                <a:cubicBezTo>
                  <a:pt x="1278296" y="71996"/>
                  <a:pt x="1270000" y="71663"/>
                  <a:pt x="1262062" y="70076"/>
                </a:cubicBezTo>
                <a:cubicBezTo>
                  <a:pt x="1257300" y="66901"/>
                  <a:pt x="1252894" y="63111"/>
                  <a:pt x="1247775" y="60551"/>
                </a:cubicBezTo>
                <a:cubicBezTo>
                  <a:pt x="1243285" y="58306"/>
                  <a:pt x="1238205" y="57504"/>
                  <a:pt x="1233487" y="55788"/>
                </a:cubicBezTo>
                <a:cubicBezTo>
                  <a:pt x="1184838" y="38098"/>
                  <a:pt x="1210679" y="45324"/>
                  <a:pt x="1176337" y="36738"/>
                </a:cubicBezTo>
                <a:cubicBezTo>
                  <a:pt x="1171575" y="33563"/>
                  <a:pt x="1167311" y="29468"/>
                  <a:pt x="1162050" y="27213"/>
                </a:cubicBezTo>
                <a:cubicBezTo>
                  <a:pt x="1148530" y="21419"/>
                  <a:pt x="1106730" y="17784"/>
                  <a:pt x="1100137" y="17688"/>
                </a:cubicBezTo>
                <a:lnTo>
                  <a:pt x="490537" y="12926"/>
                </a:lnTo>
                <a:cubicBezTo>
                  <a:pt x="327369" y="-6270"/>
                  <a:pt x="405389" y="-756"/>
                  <a:pt x="133350" y="8163"/>
                </a:cubicBezTo>
                <a:cubicBezTo>
                  <a:pt x="128332" y="8328"/>
                  <a:pt x="124006" y="12054"/>
                  <a:pt x="119062" y="12926"/>
                </a:cubicBezTo>
                <a:cubicBezTo>
                  <a:pt x="96953" y="16828"/>
                  <a:pt x="74563" y="18950"/>
                  <a:pt x="52387" y="22451"/>
                </a:cubicBezTo>
                <a:cubicBezTo>
                  <a:pt x="44392" y="23713"/>
                  <a:pt x="36636" y="26480"/>
                  <a:pt x="28575" y="27213"/>
                </a:cubicBezTo>
                <a:cubicBezTo>
                  <a:pt x="19089" y="28075"/>
                  <a:pt x="9525" y="27213"/>
                  <a:pt x="0" y="27213"/>
                </a:cubicBezTo>
              </a:path>
            </a:pathLst>
          </a:custGeom>
          <a:noFill/>
          <a:ln w="1905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A25E50F-E6BF-44D1-9E72-F3912418C9BE}"/>
              </a:ext>
            </a:extLst>
          </p:cNvPr>
          <p:cNvSpPr/>
          <p:nvPr/>
        </p:nvSpPr>
        <p:spPr>
          <a:xfrm>
            <a:off x="4567235" y="2744887"/>
            <a:ext cx="3657602" cy="2082801"/>
          </a:xfrm>
          <a:prstGeom prst="rect">
            <a:avLst/>
          </a:prstGeom>
          <a:solidFill>
            <a:schemeClr val="bg1"/>
          </a:solidFill>
          <a:ln w="38100">
            <a:solidFill>
              <a:srgbClr val="6CAA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r>
              <a:rPr lang="en-GB" dirty="0">
                <a:solidFill>
                  <a:schemeClr val="tx1"/>
                </a:solidFill>
              </a:rPr>
              <a:t>The crust is, on average, about 22 miles thick. The thickest part is thought to be about 40 miles thick, and the thinnest is only 3 miles thick (that part is at the bottom of the ocean).  </a:t>
            </a:r>
          </a:p>
        </p:txBody>
      </p:sp>
    </p:spTree>
    <p:extLst>
      <p:ext uri="{BB962C8B-B14F-4D97-AF65-F5344CB8AC3E}">
        <p14:creationId xmlns:p14="http://schemas.microsoft.com/office/powerpoint/2010/main" val="3224464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7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23" grpId="0" animBg="1"/>
      <p:bldP spid="23" grpId="1" animBg="1"/>
      <p:bldP spid="31" grpId="0" animBg="1"/>
      <p:bldP spid="4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D28173AF-F7EF-4EB2-96DD-C0F02136C6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9942"/>
          <a:stretch/>
        </p:blipFill>
        <p:spPr>
          <a:xfrm>
            <a:off x="755650" y="1485698"/>
            <a:ext cx="7632700" cy="460712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FA1F660-7C1A-4126-A92A-53F447939E7C}"/>
              </a:ext>
            </a:extLst>
          </p:cNvPr>
          <p:cNvSpPr/>
          <p:nvPr/>
        </p:nvSpPr>
        <p:spPr>
          <a:xfrm>
            <a:off x="2765421" y="765175"/>
            <a:ext cx="3613169" cy="61555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4000" b="1" dirty="0">
                <a:latin typeface="+mn-lt"/>
              </a:rPr>
              <a:t>Earth is Fragile</a:t>
            </a:r>
          </a:p>
        </p:txBody>
      </p:sp>
      <p:grpSp>
        <p:nvGrpSpPr>
          <p:cNvPr id="37" name="ICONS" hidden="1">
            <a:extLst>
              <a:ext uri="{FF2B5EF4-FFF2-40B4-BE49-F238E27FC236}">
                <a16:creationId xmlns:a16="http://schemas.microsoft.com/office/drawing/2014/main" id="{F0F37863-A598-465A-A5A4-21E044AD68AC}"/>
              </a:ext>
            </a:extLst>
          </p:cNvPr>
          <p:cNvGrpSpPr>
            <a:grpSpLocks/>
          </p:cNvGrpSpPr>
          <p:nvPr/>
        </p:nvGrpSpPr>
        <p:grpSpPr bwMode="auto">
          <a:xfrm>
            <a:off x="7480300" y="620713"/>
            <a:ext cx="1238250" cy="865187"/>
            <a:chOff x="7480751" y="621486"/>
            <a:chExt cx="1238498" cy="864000"/>
          </a:xfrm>
        </p:grpSpPr>
        <p:pic>
          <p:nvPicPr>
            <p:cNvPr id="38" name="Assessment" hidden="1">
              <a:extLst>
                <a:ext uri="{FF2B5EF4-FFF2-40B4-BE49-F238E27FC236}">
                  <a16:creationId xmlns:a16="http://schemas.microsoft.com/office/drawing/2014/main" id="{53125374-63D4-41D4-AE6B-0F9D2A41DA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9" name="Mental and Oral Starter">
              <a:extLst>
                <a:ext uri="{FF2B5EF4-FFF2-40B4-BE49-F238E27FC236}">
                  <a16:creationId xmlns:a16="http://schemas.microsoft.com/office/drawing/2014/main" id="{BBBEBC11-C823-4B74-9FE4-18AAA0EB6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200" y="621686"/>
              <a:ext cx="863600" cy="863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0" name="Group Work" hidden="1">
              <a:extLst>
                <a:ext uri="{FF2B5EF4-FFF2-40B4-BE49-F238E27FC236}">
                  <a16:creationId xmlns:a16="http://schemas.microsoft.com/office/drawing/2014/main" id="{F64FB240-22D3-4986-BDC1-CFAC5B5635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" name="Talking Partners" hidden="1">
              <a:extLst>
                <a:ext uri="{FF2B5EF4-FFF2-40B4-BE49-F238E27FC236}">
                  <a16:creationId xmlns:a16="http://schemas.microsoft.com/office/drawing/2014/main" id="{CC3C2034-F473-43E3-AA7B-21FB53B51B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2" name="Pairs" hidden="1">
              <a:extLst>
                <a:ext uri="{FF2B5EF4-FFF2-40B4-BE49-F238E27FC236}">
                  <a16:creationId xmlns:a16="http://schemas.microsoft.com/office/drawing/2014/main" id="{7A4264A5-BAB0-4A11-B93F-997862BE0C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3" name="Individual Work" hidden="1">
              <a:extLst>
                <a:ext uri="{FF2B5EF4-FFF2-40B4-BE49-F238E27FC236}">
                  <a16:creationId xmlns:a16="http://schemas.microsoft.com/office/drawing/2014/main" id="{5601CEB8-3F68-4BBF-BF1A-96DCD48EA2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4" name="Whole Class" hidden="1">
              <a:extLst>
                <a:ext uri="{FF2B5EF4-FFF2-40B4-BE49-F238E27FC236}">
                  <a16:creationId xmlns:a16="http://schemas.microsoft.com/office/drawing/2014/main" id="{D91928C8-E959-4425-B5A4-27144CEDC9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80751" y="621486"/>
              <a:ext cx="1238498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9A25E50F-E6BF-44D1-9E72-F3912418C9BE}"/>
              </a:ext>
            </a:extLst>
          </p:cNvPr>
          <p:cNvSpPr/>
          <p:nvPr/>
        </p:nvSpPr>
        <p:spPr>
          <a:xfrm>
            <a:off x="4657196" y="1786467"/>
            <a:ext cx="3657602" cy="4323293"/>
          </a:xfrm>
          <a:prstGeom prst="rect">
            <a:avLst/>
          </a:prstGeom>
          <a:solidFill>
            <a:schemeClr val="bg1"/>
          </a:solidFill>
          <a:ln w="38100">
            <a:solidFill>
              <a:srgbClr val="8190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t" anchorCtr="0"/>
          <a:lstStyle/>
          <a:p>
            <a:r>
              <a:rPr lang="en-GB" dirty="0">
                <a:solidFill>
                  <a:schemeClr val="tx1"/>
                </a:solidFill>
              </a:rPr>
              <a:t>These tectonic plates float on a rocky mantle – the layer between the surface of the Earth, its crust, and its hot liquid core. </a:t>
            </a:r>
          </a:p>
          <a:p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The inside of the Earth is active and therefore earthquakes and volcanoes can be caused by these tectonic plates moving.</a:t>
            </a:r>
          </a:p>
          <a:p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Over a long period of time the</a:t>
            </a:r>
            <a:br>
              <a:rPr lang="en-GB" dirty="0">
                <a:solidFill>
                  <a:schemeClr val="tx1"/>
                </a:solidFill>
              </a:rPr>
            </a:br>
            <a:r>
              <a:rPr lang="en-GB" dirty="0">
                <a:solidFill>
                  <a:schemeClr val="tx1"/>
                </a:solidFill>
              </a:rPr>
              <a:t>      movement of these plates       </a:t>
            </a:r>
            <a:br>
              <a:rPr lang="en-GB" dirty="0">
                <a:solidFill>
                  <a:schemeClr val="tx1"/>
                </a:solidFill>
              </a:rPr>
            </a:br>
            <a:r>
              <a:rPr lang="en-GB" dirty="0">
                <a:solidFill>
                  <a:schemeClr val="tx1"/>
                </a:solidFill>
              </a:rPr>
              <a:t>         also forms mountains.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0DEEE6E-7307-4792-90A2-013124F0F2ED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7" t="9942" r="-187"/>
          <a:stretch/>
        </p:blipFill>
        <p:spPr>
          <a:xfrm>
            <a:off x="769936" y="1485697"/>
            <a:ext cx="7632700" cy="460712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7A7928F-F6A3-49F4-9074-A114A02AEFF4}"/>
              </a:ext>
            </a:extLst>
          </p:cNvPr>
          <p:cNvSpPr/>
          <p:nvPr/>
        </p:nvSpPr>
        <p:spPr>
          <a:xfrm>
            <a:off x="2663301" y="6092825"/>
            <a:ext cx="5725049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5619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D28173AF-F7EF-4EB2-96DD-C0F02136C66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333" b="7333"/>
          <a:stretch/>
        </p:blipFill>
        <p:spPr>
          <a:xfrm>
            <a:off x="755650" y="1485698"/>
            <a:ext cx="7632700" cy="46071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5D4179E-B08C-41B9-BEF5-ED7D2C6710F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5650" y="1630224"/>
            <a:ext cx="7632700" cy="446260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FA1F660-7C1A-4126-A92A-53F447939E7C}"/>
              </a:ext>
            </a:extLst>
          </p:cNvPr>
          <p:cNvSpPr/>
          <p:nvPr/>
        </p:nvSpPr>
        <p:spPr>
          <a:xfrm>
            <a:off x="3273573" y="765175"/>
            <a:ext cx="2596865" cy="61555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4000" b="1" dirty="0">
                <a:latin typeface="+mn-lt"/>
              </a:rPr>
              <a:t>The Mantle</a:t>
            </a:r>
          </a:p>
        </p:txBody>
      </p:sp>
      <p:grpSp>
        <p:nvGrpSpPr>
          <p:cNvPr id="37" name="ICONS" hidden="1">
            <a:extLst>
              <a:ext uri="{FF2B5EF4-FFF2-40B4-BE49-F238E27FC236}">
                <a16:creationId xmlns:a16="http://schemas.microsoft.com/office/drawing/2014/main" id="{F0F37863-A598-465A-A5A4-21E044AD68AC}"/>
              </a:ext>
            </a:extLst>
          </p:cNvPr>
          <p:cNvGrpSpPr>
            <a:grpSpLocks/>
          </p:cNvGrpSpPr>
          <p:nvPr/>
        </p:nvGrpSpPr>
        <p:grpSpPr bwMode="auto">
          <a:xfrm>
            <a:off x="7480300" y="620713"/>
            <a:ext cx="1238250" cy="865187"/>
            <a:chOff x="7480751" y="621486"/>
            <a:chExt cx="1238498" cy="864000"/>
          </a:xfrm>
        </p:grpSpPr>
        <p:pic>
          <p:nvPicPr>
            <p:cNvPr id="38" name="Assessment" hidden="1">
              <a:extLst>
                <a:ext uri="{FF2B5EF4-FFF2-40B4-BE49-F238E27FC236}">
                  <a16:creationId xmlns:a16="http://schemas.microsoft.com/office/drawing/2014/main" id="{53125374-63D4-41D4-AE6B-0F9D2A41DA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9" name="Mental and Oral Starter">
              <a:extLst>
                <a:ext uri="{FF2B5EF4-FFF2-40B4-BE49-F238E27FC236}">
                  <a16:creationId xmlns:a16="http://schemas.microsoft.com/office/drawing/2014/main" id="{BBBEBC11-C823-4B74-9FE4-18AAA0EB6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200" y="621686"/>
              <a:ext cx="863600" cy="863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0" name="Group Work" hidden="1">
              <a:extLst>
                <a:ext uri="{FF2B5EF4-FFF2-40B4-BE49-F238E27FC236}">
                  <a16:creationId xmlns:a16="http://schemas.microsoft.com/office/drawing/2014/main" id="{F64FB240-22D3-4986-BDC1-CFAC5B5635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" name="Talking Partners" hidden="1">
              <a:extLst>
                <a:ext uri="{FF2B5EF4-FFF2-40B4-BE49-F238E27FC236}">
                  <a16:creationId xmlns:a16="http://schemas.microsoft.com/office/drawing/2014/main" id="{CC3C2034-F473-43E3-AA7B-21FB53B51B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2" name="Pairs" hidden="1">
              <a:extLst>
                <a:ext uri="{FF2B5EF4-FFF2-40B4-BE49-F238E27FC236}">
                  <a16:creationId xmlns:a16="http://schemas.microsoft.com/office/drawing/2014/main" id="{7A4264A5-BAB0-4A11-B93F-997862BE0C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3" name="Individual Work" hidden="1">
              <a:extLst>
                <a:ext uri="{FF2B5EF4-FFF2-40B4-BE49-F238E27FC236}">
                  <a16:creationId xmlns:a16="http://schemas.microsoft.com/office/drawing/2014/main" id="{5601CEB8-3F68-4BBF-BF1A-96DCD48EA2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4" name="Whole Class" hidden="1">
              <a:extLst>
                <a:ext uri="{FF2B5EF4-FFF2-40B4-BE49-F238E27FC236}">
                  <a16:creationId xmlns:a16="http://schemas.microsoft.com/office/drawing/2014/main" id="{D91928C8-E959-4425-B5A4-27144CEDC9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80751" y="621486"/>
              <a:ext cx="1238498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E7A7928F-F6A3-49F4-9074-A114A02AEFF4}"/>
              </a:ext>
            </a:extLst>
          </p:cNvPr>
          <p:cNvSpPr/>
          <p:nvPr/>
        </p:nvSpPr>
        <p:spPr>
          <a:xfrm>
            <a:off x="685801" y="6092824"/>
            <a:ext cx="7702550" cy="307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5B7E28A-D2D5-444C-941D-9A7D2E6A34B1}"/>
              </a:ext>
            </a:extLst>
          </p:cNvPr>
          <p:cNvCxnSpPr>
            <a:cxnSpLocks/>
            <a:endCxn id="22" idx="0"/>
          </p:cNvCxnSpPr>
          <p:nvPr/>
        </p:nvCxnSpPr>
        <p:spPr>
          <a:xfrm>
            <a:off x="4470400" y="2235200"/>
            <a:ext cx="107289" cy="2921000"/>
          </a:xfrm>
          <a:prstGeom prst="line">
            <a:avLst/>
          </a:prstGeom>
          <a:ln w="57150">
            <a:solidFill>
              <a:srgbClr val="F2D9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204113C-0F32-4A89-A47A-1136FE090560}"/>
              </a:ext>
            </a:extLst>
          </p:cNvPr>
          <p:cNvSpPr/>
          <p:nvPr/>
        </p:nvSpPr>
        <p:spPr>
          <a:xfrm>
            <a:off x="917178" y="5156200"/>
            <a:ext cx="7321021" cy="833576"/>
          </a:xfrm>
          <a:prstGeom prst="rect">
            <a:avLst/>
          </a:prstGeom>
          <a:solidFill>
            <a:schemeClr val="bg1"/>
          </a:solidFill>
          <a:ln w="38100">
            <a:solidFill>
              <a:srgbClr val="F2D9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r>
              <a:rPr lang="en-GB" dirty="0">
                <a:solidFill>
                  <a:schemeClr val="tx1"/>
                </a:solidFill>
              </a:rPr>
              <a:t>The mantle (upper and lower together) accounts for 60% of the Earth's mass, making it the thickest layer of the Earth. 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7156CBC-B5AD-415D-90B4-268BDD99E31A}"/>
              </a:ext>
            </a:extLst>
          </p:cNvPr>
          <p:cNvSpPr/>
          <p:nvPr/>
        </p:nvSpPr>
        <p:spPr>
          <a:xfrm>
            <a:off x="917178" y="5156200"/>
            <a:ext cx="7321021" cy="833576"/>
          </a:xfrm>
          <a:prstGeom prst="rect">
            <a:avLst/>
          </a:prstGeom>
          <a:solidFill>
            <a:schemeClr val="bg1"/>
          </a:solidFill>
          <a:ln w="38100">
            <a:solidFill>
              <a:srgbClr val="F2D9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r>
              <a:rPr lang="en-GB" dirty="0">
                <a:solidFill>
                  <a:schemeClr val="tx1"/>
                </a:solidFill>
              </a:rPr>
              <a:t>Its temperature ranges from 500 degrees Celsius (500°C) at the crust to 4,000°C near the outer core. 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63C057C-062A-4B09-BAF3-3A157EE38E64}"/>
              </a:ext>
            </a:extLst>
          </p:cNvPr>
          <p:cNvSpPr/>
          <p:nvPr/>
        </p:nvSpPr>
        <p:spPr>
          <a:xfrm>
            <a:off x="917178" y="5156200"/>
            <a:ext cx="7321021" cy="833576"/>
          </a:xfrm>
          <a:prstGeom prst="rect">
            <a:avLst/>
          </a:prstGeom>
          <a:solidFill>
            <a:schemeClr val="bg1"/>
          </a:solidFill>
          <a:ln w="38100">
            <a:solidFill>
              <a:srgbClr val="F2D9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r>
              <a:rPr lang="en-GB" dirty="0">
                <a:solidFill>
                  <a:schemeClr val="tx1"/>
                </a:solidFill>
              </a:rPr>
              <a:t>The upper mantle mixes and moves, causing pressure underneath the crust. This pressure can sometimes cause the mantle to leak out onto the surface of the Earth - a volcano!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7163412-3CC7-4310-B5E0-A21E0EA5D14B}"/>
              </a:ext>
            </a:extLst>
          </p:cNvPr>
          <p:cNvSpPr/>
          <p:nvPr/>
        </p:nvSpPr>
        <p:spPr>
          <a:xfrm>
            <a:off x="521235" y="1473665"/>
            <a:ext cx="234415" cy="46191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0C3DA08-9158-4445-953C-ACEB237BBEBC}"/>
              </a:ext>
            </a:extLst>
          </p:cNvPr>
          <p:cNvSpPr/>
          <p:nvPr/>
        </p:nvSpPr>
        <p:spPr>
          <a:xfrm>
            <a:off x="8388132" y="1370617"/>
            <a:ext cx="234415" cy="46191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5676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night, outdoor, outdoor object, star&#10;&#10;Description automatically generated">
            <a:extLst>
              <a:ext uri="{FF2B5EF4-FFF2-40B4-BE49-F238E27FC236}">
                <a16:creationId xmlns:a16="http://schemas.microsoft.com/office/drawing/2014/main" id="{9D5B5927-43B2-4197-92EF-CE4F33F0040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008" t="14579" b="7751"/>
          <a:stretch/>
        </p:blipFill>
        <p:spPr>
          <a:xfrm>
            <a:off x="760008" y="1489777"/>
            <a:ext cx="7632700" cy="460712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FA1F660-7C1A-4126-A92A-53F447939E7C}"/>
              </a:ext>
            </a:extLst>
          </p:cNvPr>
          <p:cNvSpPr/>
          <p:nvPr/>
        </p:nvSpPr>
        <p:spPr>
          <a:xfrm>
            <a:off x="2808705" y="765175"/>
            <a:ext cx="3526606" cy="61555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4000" b="1" dirty="0">
                <a:latin typeface="+mn-lt"/>
              </a:rPr>
              <a:t>The Outer Core</a:t>
            </a:r>
          </a:p>
        </p:txBody>
      </p:sp>
      <p:grpSp>
        <p:nvGrpSpPr>
          <p:cNvPr id="37" name="ICONS" hidden="1">
            <a:extLst>
              <a:ext uri="{FF2B5EF4-FFF2-40B4-BE49-F238E27FC236}">
                <a16:creationId xmlns:a16="http://schemas.microsoft.com/office/drawing/2014/main" id="{F0F37863-A598-465A-A5A4-21E044AD68AC}"/>
              </a:ext>
            </a:extLst>
          </p:cNvPr>
          <p:cNvGrpSpPr>
            <a:grpSpLocks/>
          </p:cNvGrpSpPr>
          <p:nvPr/>
        </p:nvGrpSpPr>
        <p:grpSpPr bwMode="auto">
          <a:xfrm>
            <a:off x="7480300" y="620713"/>
            <a:ext cx="1238250" cy="865187"/>
            <a:chOff x="7480751" y="621486"/>
            <a:chExt cx="1238498" cy="864000"/>
          </a:xfrm>
        </p:grpSpPr>
        <p:pic>
          <p:nvPicPr>
            <p:cNvPr id="38" name="Assessment" hidden="1">
              <a:extLst>
                <a:ext uri="{FF2B5EF4-FFF2-40B4-BE49-F238E27FC236}">
                  <a16:creationId xmlns:a16="http://schemas.microsoft.com/office/drawing/2014/main" id="{53125374-63D4-41D4-AE6B-0F9D2A41DA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9" name="Mental and Oral Starter">
              <a:extLst>
                <a:ext uri="{FF2B5EF4-FFF2-40B4-BE49-F238E27FC236}">
                  <a16:creationId xmlns:a16="http://schemas.microsoft.com/office/drawing/2014/main" id="{BBBEBC11-C823-4B74-9FE4-18AAA0EB6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200" y="621686"/>
              <a:ext cx="863600" cy="863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0" name="Group Work" hidden="1">
              <a:extLst>
                <a:ext uri="{FF2B5EF4-FFF2-40B4-BE49-F238E27FC236}">
                  <a16:creationId xmlns:a16="http://schemas.microsoft.com/office/drawing/2014/main" id="{F64FB240-22D3-4986-BDC1-CFAC5B5635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" name="Talking Partners" hidden="1">
              <a:extLst>
                <a:ext uri="{FF2B5EF4-FFF2-40B4-BE49-F238E27FC236}">
                  <a16:creationId xmlns:a16="http://schemas.microsoft.com/office/drawing/2014/main" id="{CC3C2034-F473-43E3-AA7B-21FB53B51B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2" name="Pairs" hidden="1">
              <a:extLst>
                <a:ext uri="{FF2B5EF4-FFF2-40B4-BE49-F238E27FC236}">
                  <a16:creationId xmlns:a16="http://schemas.microsoft.com/office/drawing/2014/main" id="{7A4264A5-BAB0-4A11-B93F-997862BE0C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3" name="Individual Work" hidden="1">
              <a:extLst>
                <a:ext uri="{FF2B5EF4-FFF2-40B4-BE49-F238E27FC236}">
                  <a16:creationId xmlns:a16="http://schemas.microsoft.com/office/drawing/2014/main" id="{5601CEB8-3F68-4BBF-BF1A-96DCD48EA2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4" name="Whole Class" hidden="1">
              <a:extLst>
                <a:ext uri="{FF2B5EF4-FFF2-40B4-BE49-F238E27FC236}">
                  <a16:creationId xmlns:a16="http://schemas.microsoft.com/office/drawing/2014/main" id="{D91928C8-E959-4425-B5A4-27144CEDC9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80751" y="621486"/>
              <a:ext cx="1238498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17163412-3CC7-4310-B5E0-A21E0EA5D14B}"/>
              </a:ext>
            </a:extLst>
          </p:cNvPr>
          <p:cNvSpPr/>
          <p:nvPr/>
        </p:nvSpPr>
        <p:spPr>
          <a:xfrm>
            <a:off x="521235" y="1473665"/>
            <a:ext cx="234415" cy="46191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0C3DA08-9158-4445-953C-ACEB237BBEBC}"/>
              </a:ext>
            </a:extLst>
          </p:cNvPr>
          <p:cNvSpPr/>
          <p:nvPr/>
        </p:nvSpPr>
        <p:spPr>
          <a:xfrm>
            <a:off x="8388132" y="1370617"/>
            <a:ext cx="234415" cy="46191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1" name="Picture 20" descr="Diagram&#10;&#10;Description automatically generated">
            <a:extLst>
              <a:ext uri="{FF2B5EF4-FFF2-40B4-BE49-F238E27FC236}">
                <a16:creationId xmlns:a16="http://schemas.microsoft.com/office/drawing/2014/main" id="{1FDF0B87-17C9-40FD-A2F3-AF8EFC584D2D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7918" y="2154700"/>
            <a:ext cx="3416610" cy="3412199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967AA477-B65E-4627-9B72-E5F0EFFD82BE}"/>
              </a:ext>
            </a:extLst>
          </p:cNvPr>
          <p:cNvSpPr/>
          <p:nvPr/>
        </p:nvSpPr>
        <p:spPr>
          <a:xfrm>
            <a:off x="4584825" y="1713390"/>
            <a:ext cx="3657602" cy="4397191"/>
          </a:xfrm>
          <a:prstGeom prst="rect">
            <a:avLst/>
          </a:prstGeom>
          <a:solidFill>
            <a:schemeClr val="bg1"/>
          </a:solidFill>
          <a:ln w="38100">
            <a:solidFill>
              <a:srgbClr val="6CAA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r>
              <a:rPr lang="en-GB" dirty="0">
                <a:solidFill>
                  <a:schemeClr val="tx1"/>
                </a:solidFill>
              </a:rPr>
              <a:t>The outer core is about 30% of the Earth's mass.  Its temperature ranges from 4440°C to 6100°C (which is as hot as the Sun!)</a:t>
            </a:r>
            <a:br>
              <a:rPr lang="en-GB" dirty="0">
                <a:solidFill>
                  <a:schemeClr val="tx1"/>
                </a:solidFill>
              </a:rPr>
            </a:br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The outer core is a super-heated liquid made of iron and nickel.</a:t>
            </a:r>
            <a:br>
              <a:rPr lang="en-GB" dirty="0">
                <a:solidFill>
                  <a:schemeClr val="tx1"/>
                </a:solidFill>
              </a:rPr>
            </a:br>
            <a:r>
              <a:rPr lang="en-GB" dirty="0">
                <a:solidFill>
                  <a:schemeClr val="tx1"/>
                </a:solidFill>
              </a:rPr>
              <a:t> </a:t>
            </a:r>
          </a:p>
          <a:p>
            <a:r>
              <a:rPr lang="en-GB" dirty="0">
                <a:solidFill>
                  <a:schemeClr val="tx1"/>
                </a:solidFill>
              </a:rPr>
              <a:t>Without the outer core, life on Earth would be very different. Scientists believe that it is the convection of liquid metals in the outer core that create the Earth’s </a:t>
            </a:r>
            <a:r>
              <a:rPr lang="en-GB">
                <a:solidFill>
                  <a:schemeClr val="tx1"/>
                </a:solidFill>
              </a:rPr>
              <a:t>magnetic field.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A7928F-F6A3-49F4-9074-A114A02AEFF4}"/>
              </a:ext>
            </a:extLst>
          </p:cNvPr>
          <p:cNvSpPr/>
          <p:nvPr/>
        </p:nvSpPr>
        <p:spPr>
          <a:xfrm>
            <a:off x="685801" y="6092824"/>
            <a:ext cx="7702550" cy="307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9" name="Picture 28" descr="A picture containing saw, weapon&#10;&#10;Description automatically generated">
            <a:extLst>
              <a:ext uri="{FF2B5EF4-FFF2-40B4-BE49-F238E27FC236}">
                <a16:creationId xmlns:a16="http://schemas.microsoft.com/office/drawing/2014/main" id="{9B039393-9F0B-491F-ABC7-1012FF8A3959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880769" flipH="1">
            <a:off x="2820662" y="2771703"/>
            <a:ext cx="1661072" cy="36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971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night, outdoor, outdoor object, star&#10;&#10;Description automatically generated">
            <a:extLst>
              <a:ext uri="{FF2B5EF4-FFF2-40B4-BE49-F238E27FC236}">
                <a16:creationId xmlns:a16="http://schemas.microsoft.com/office/drawing/2014/main" id="{9D5B5927-43B2-4197-92EF-CE4F33F0040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008" t="14579" b="7751"/>
          <a:stretch/>
        </p:blipFill>
        <p:spPr>
          <a:xfrm>
            <a:off x="760008" y="1489777"/>
            <a:ext cx="7632700" cy="460712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FA1F660-7C1A-4126-A92A-53F447939E7C}"/>
              </a:ext>
            </a:extLst>
          </p:cNvPr>
          <p:cNvSpPr/>
          <p:nvPr/>
        </p:nvSpPr>
        <p:spPr>
          <a:xfrm>
            <a:off x="2839163" y="765175"/>
            <a:ext cx="3465692" cy="61555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4000" b="1" dirty="0">
                <a:latin typeface="+mn-lt"/>
              </a:rPr>
              <a:t>The Inner Core</a:t>
            </a:r>
          </a:p>
        </p:txBody>
      </p:sp>
      <p:grpSp>
        <p:nvGrpSpPr>
          <p:cNvPr id="37" name="ICONS" hidden="1">
            <a:extLst>
              <a:ext uri="{FF2B5EF4-FFF2-40B4-BE49-F238E27FC236}">
                <a16:creationId xmlns:a16="http://schemas.microsoft.com/office/drawing/2014/main" id="{F0F37863-A598-465A-A5A4-21E044AD68AC}"/>
              </a:ext>
            </a:extLst>
          </p:cNvPr>
          <p:cNvGrpSpPr>
            <a:grpSpLocks/>
          </p:cNvGrpSpPr>
          <p:nvPr/>
        </p:nvGrpSpPr>
        <p:grpSpPr bwMode="auto">
          <a:xfrm>
            <a:off x="7480300" y="620713"/>
            <a:ext cx="1238250" cy="865187"/>
            <a:chOff x="7480751" y="621486"/>
            <a:chExt cx="1238498" cy="864000"/>
          </a:xfrm>
        </p:grpSpPr>
        <p:pic>
          <p:nvPicPr>
            <p:cNvPr id="38" name="Assessment" hidden="1">
              <a:extLst>
                <a:ext uri="{FF2B5EF4-FFF2-40B4-BE49-F238E27FC236}">
                  <a16:creationId xmlns:a16="http://schemas.microsoft.com/office/drawing/2014/main" id="{53125374-63D4-41D4-AE6B-0F9D2A41DA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9" name="Mental and Oral Starter">
              <a:extLst>
                <a:ext uri="{FF2B5EF4-FFF2-40B4-BE49-F238E27FC236}">
                  <a16:creationId xmlns:a16="http://schemas.microsoft.com/office/drawing/2014/main" id="{BBBEBC11-C823-4B74-9FE4-18AAA0EB6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200" y="621686"/>
              <a:ext cx="863600" cy="863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0" name="Group Work" hidden="1">
              <a:extLst>
                <a:ext uri="{FF2B5EF4-FFF2-40B4-BE49-F238E27FC236}">
                  <a16:creationId xmlns:a16="http://schemas.microsoft.com/office/drawing/2014/main" id="{F64FB240-22D3-4986-BDC1-CFAC5B5635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" name="Talking Partners" hidden="1">
              <a:extLst>
                <a:ext uri="{FF2B5EF4-FFF2-40B4-BE49-F238E27FC236}">
                  <a16:creationId xmlns:a16="http://schemas.microsoft.com/office/drawing/2014/main" id="{CC3C2034-F473-43E3-AA7B-21FB53B51B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2" name="Pairs" hidden="1">
              <a:extLst>
                <a:ext uri="{FF2B5EF4-FFF2-40B4-BE49-F238E27FC236}">
                  <a16:creationId xmlns:a16="http://schemas.microsoft.com/office/drawing/2014/main" id="{7A4264A5-BAB0-4A11-B93F-997862BE0C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3" name="Individual Work" hidden="1">
              <a:extLst>
                <a:ext uri="{FF2B5EF4-FFF2-40B4-BE49-F238E27FC236}">
                  <a16:creationId xmlns:a16="http://schemas.microsoft.com/office/drawing/2014/main" id="{5601CEB8-3F68-4BBF-BF1A-96DCD48EA2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4" name="Whole Class" hidden="1">
              <a:extLst>
                <a:ext uri="{FF2B5EF4-FFF2-40B4-BE49-F238E27FC236}">
                  <a16:creationId xmlns:a16="http://schemas.microsoft.com/office/drawing/2014/main" id="{D91928C8-E959-4425-B5A4-27144CEDC9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80751" y="621486"/>
              <a:ext cx="1238498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17163412-3CC7-4310-B5E0-A21E0EA5D14B}"/>
              </a:ext>
            </a:extLst>
          </p:cNvPr>
          <p:cNvSpPr/>
          <p:nvPr/>
        </p:nvSpPr>
        <p:spPr>
          <a:xfrm>
            <a:off x="521235" y="1473665"/>
            <a:ext cx="234415" cy="46191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0C3DA08-9158-4445-953C-ACEB237BBEBC}"/>
              </a:ext>
            </a:extLst>
          </p:cNvPr>
          <p:cNvSpPr/>
          <p:nvPr/>
        </p:nvSpPr>
        <p:spPr>
          <a:xfrm>
            <a:off x="8388132" y="1370617"/>
            <a:ext cx="234415" cy="46191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1" name="Picture 20" descr="Diagram&#10;&#10;Description automatically generated">
            <a:extLst>
              <a:ext uri="{FF2B5EF4-FFF2-40B4-BE49-F238E27FC236}">
                <a16:creationId xmlns:a16="http://schemas.microsoft.com/office/drawing/2014/main" id="{1FDF0B87-17C9-40FD-A2F3-AF8EFC584D2D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7918" y="2154700"/>
            <a:ext cx="3416610" cy="3412199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967AA477-B65E-4627-9B72-E5F0EFFD82BE}"/>
              </a:ext>
            </a:extLst>
          </p:cNvPr>
          <p:cNvSpPr/>
          <p:nvPr/>
        </p:nvSpPr>
        <p:spPr>
          <a:xfrm>
            <a:off x="4584825" y="1713390"/>
            <a:ext cx="3657602" cy="4397191"/>
          </a:xfrm>
          <a:prstGeom prst="rect">
            <a:avLst/>
          </a:prstGeom>
          <a:solidFill>
            <a:schemeClr val="bg1"/>
          </a:solidFill>
          <a:ln w="38100">
            <a:solidFill>
              <a:srgbClr val="6CAA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r>
              <a:rPr lang="en-GB" dirty="0">
                <a:solidFill>
                  <a:schemeClr val="tx1"/>
                </a:solidFill>
              </a:rPr>
              <a:t>The inner core is made up of the same metals as the outer core (iron and nickel) but, instead of being liquid, it is a solid. The inner core reaches temperatures of up to 5,500°C.</a:t>
            </a:r>
            <a:br>
              <a:rPr lang="en-GB" dirty="0">
                <a:solidFill>
                  <a:schemeClr val="tx1"/>
                </a:solidFill>
              </a:rPr>
            </a:br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With its immense heat energy, the inner core is like the engine room of the Earth. </a:t>
            </a:r>
            <a:br>
              <a:rPr lang="en-GB" dirty="0">
                <a:solidFill>
                  <a:schemeClr val="tx1"/>
                </a:solidFill>
              </a:rPr>
            </a:br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It is basically a solid ball with a radius of about 760 miles (about 70% of the size of the Moon).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A7928F-F6A3-49F4-9074-A114A02AEFF4}"/>
              </a:ext>
            </a:extLst>
          </p:cNvPr>
          <p:cNvSpPr/>
          <p:nvPr/>
        </p:nvSpPr>
        <p:spPr>
          <a:xfrm>
            <a:off x="685801" y="6092824"/>
            <a:ext cx="7702550" cy="307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9" name="Picture 28" descr="A picture containing saw, weapon&#10;&#10;Description automatically generated">
            <a:extLst>
              <a:ext uri="{FF2B5EF4-FFF2-40B4-BE49-F238E27FC236}">
                <a16:creationId xmlns:a16="http://schemas.microsoft.com/office/drawing/2014/main" id="{9B039393-9F0B-491F-ABC7-1012FF8A3959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880769" flipH="1">
            <a:off x="2794003" y="3251545"/>
            <a:ext cx="1661072" cy="36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020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night, outdoor, outdoor object, star&#10;&#10;Description automatically generated">
            <a:extLst>
              <a:ext uri="{FF2B5EF4-FFF2-40B4-BE49-F238E27FC236}">
                <a16:creationId xmlns:a16="http://schemas.microsoft.com/office/drawing/2014/main" id="{9D5B5927-43B2-4197-92EF-CE4F33F0040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008" t="14579" b="7751"/>
          <a:stretch/>
        </p:blipFill>
        <p:spPr>
          <a:xfrm>
            <a:off x="760008" y="1489777"/>
            <a:ext cx="7632700" cy="460712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FA1F660-7C1A-4126-A92A-53F447939E7C}"/>
              </a:ext>
            </a:extLst>
          </p:cNvPr>
          <p:cNvSpPr/>
          <p:nvPr/>
        </p:nvSpPr>
        <p:spPr>
          <a:xfrm>
            <a:off x="1807635" y="765175"/>
            <a:ext cx="5528758" cy="61555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4000" b="1" dirty="0">
                <a:latin typeface="+mn-lt"/>
              </a:rPr>
              <a:t>What Have You Learnt?</a:t>
            </a:r>
          </a:p>
        </p:txBody>
      </p:sp>
      <p:grpSp>
        <p:nvGrpSpPr>
          <p:cNvPr id="37" name="ICONS" hidden="1">
            <a:extLst>
              <a:ext uri="{FF2B5EF4-FFF2-40B4-BE49-F238E27FC236}">
                <a16:creationId xmlns:a16="http://schemas.microsoft.com/office/drawing/2014/main" id="{F0F37863-A598-465A-A5A4-21E044AD68AC}"/>
              </a:ext>
            </a:extLst>
          </p:cNvPr>
          <p:cNvGrpSpPr>
            <a:grpSpLocks/>
          </p:cNvGrpSpPr>
          <p:nvPr/>
        </p:nvGrpSpPr>
        <p:grpSpPr bwMode="auto">
          <a:xfrm>
            <a:off x="7480300" y="620713"/>
            <a:ext cx="1238250" cy="865187"/>
            <a:chOff x="7480751" y="621486"/>
            <a:chExt cx="1238498" cy="864000"/>
          </a:xfrm>
        </p:grpSpPr>
        <p:pic>
          <p:nvPicPr>
            <p:cNvPr id="38" name="Assessment" hidden="1">
              <a:extLst>
                <a:ext uri="{FF2B5EF4-FFF2-40B4-BE49-F238E27FC236}">
                  <a16:creationId xmlns:a16="http://schemas.microsoft.com/office/drawing/2014/main" id="{53125374-63D4-41D4-AE6B-0F9D2A41DA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9" name="Mental and Oral Starter">
              <a:extLst>
                <a:ext uri="{FF2B5EF4-FFF2-40B4-BE49-F238E27FC236}">
                  <a16:creationId xmlns:a16="http://schemas.microsoft.com/office/drawing/2014/main" id="{BBBEBC11-C823-4B74-9FE4-18AAA0EB6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200" y="621686"/>
              <a:ext cx="863600" cy="863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0" name="Group Work" hidden="1">
              <a:extLst>
                <a:ext uri="{FF2B5EF4-FFF2-40B4-BE49-F238E27FC236}">
                  <a16:creationId xmlns:a16="http://schemas.microsoft.com/office/drawing/2014/main" id="{F64FB240-22D3-4986-BDC1-CFAC5B5635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" name="Talking Partners" hidden="1">
              <a:extLst>
                <a:ext uri="{FF2B5EF4-FFF2-40B4-BE49-F238E27FC236}">
                  <a16:creationId xmlns:a16="http://schemas.microsoft.com/office/drawing/2014/main" id="{CC3C2034-F473-43E3-AA7B-21FB53B51B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2" name="Pairs" hidden="1">
              <a:extLst>
                <a:ext uri="{FF2B5EF4-FFF2-40B4-BE49-F238E27FC236}">
                  <a16:creationId xmlns:a16="http://schemas.microsoft.com/office/drawing/2014/main" id="{7A4264A5-BAB0-4A11-B93F-997862BE0C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3" name="Individual Work" hidden="1">
              <a:extLst>
                <a:ext uri="{FF2B5EF4-FFF2-40B4-BE49-F238E27FC236}">
                  <a16:creationId xmlns:a16="http://schemas.microsoft.com/office/drawing/2014/main" id="{5601CEB8-3F68-4BBF-BF1A-96DCD48EA2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8000" y="621486"/>
              <a:ext cx="864000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4" name="Whole Class" hidden="1">
              <a:extLst>
                <a:ext uri="{FF2B5EF4-FFF2-40B4-BE49-F238E27FC236}">
                  <a16:creationId xmlns:a16="http://schemas.microsoft.com/office/drawing/2014/main" id="{D91928C8-E959-4425-B5A4-27144CEDC9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80751" y="621486"/>
              <a:ext cx="1238498" cy="86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17163412-3CC7-4310-B5E0-A21E0EA5D14B}"/>
              </a:ext>
            </a:extLst>
          </p:cNvPr>
          <p:cNvSpPr/>
          <p:nvPr/>
        </p:nvSpPr>
        <p:spPr>
          <a:xfrm>
            <a:off x="521235" y="1473665"/>
            <a:ext cx="234415" cy="46191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0C3DA08-9158-4445-953C-ACEB237BBEBC}"/>
              </a:ext>
            </a:extLst>
          </p:cNvPr>
          <p:cNvSpPr/>
          <p:nvPr/>
        </p:nvSpPr>
        <p:spPr>
          <a:xfrm>
            <a:off x="8388132" y="1370617"/>
            <a:ext cx="234415" cy="46191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9AB7C95-F0F1-4363-B996-FD1422319DA9}"/>
              </a:ext>
            </a:extLst>
          </p:cNvPr>
          <p:cNvSpPr/>
          <p:nvPr/>
        </p:nvSpPr>
        <p:spPr>
          <a:xfrm>
            <a:off x="994301" y="1624244"/>
            <a:ext cx="7163991" cy="746423"/>
          </a:xfrm>
          <a:prstGeom prst="rect">
            <a:avLst/>
          </a:prstGeom>
          <a:solidFill>
            <a:schemeClr val="bg1"/>
          </a:solidFill>
          <a:ln w="28575">
            <a:solidFill>
              <a:srgbClr val="3057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r>
              <a:rPr lang="en-GB" dirty="0">
                <a:solidFill>
                  <a:schemeClr val="tx1"/>
                </a:solidFill>
              </a:rPr>
              <a:t>Take this quick quiz to see how much you have remembered about the Earth’s surface.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300950-E0D0-43FA-BE89-9D9D08AF4CB0}"/>
              </a:ext>
            </a:extLst>
          </p:cNvPr>
          <p:cNvGrpSpPr/>
          <p:nvPr/>
        </p:nvGrpSpPr>
        <p:grpSpPr>
          <a:xfrm>
            <a:off x="987717" y="2488201"/>
            <a:ext cx="3450699" cy="635999"/>
            <a:chOff x="987717" y="2488201"/>
            <a:chExt cx="3450699" cy="635999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E478C88-81EB-45A1-A8E2-50594F70EB02}"/>
                </a:ext>
              </a:extLst>
            </p:cNvPr>
            <p:cNvSpPr/>
            <p:nvPr/>
          </p:nvSpPr>
          <p:spPr>
            <a:xfrm>
              <a:off x="987717" y="2488201"/>
              <a:ext cx="3450699" cy="635999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30574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tIns="108000" rIns="108000" bIns="108000" rtlCol="0" anchor="ctr"/>
            <a:lstStyle/>
            <a:p>
              <a:r>
                <a:rPr lang="en-GB" sz="1600" dirty="0">
                  <a:solidFill>
                    <a:schemeClr val="tx1"/>
                  </a:solidFill>
                </a:rPr>
                <a:t>How many layers does the Earth have?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B5CBB29-50B7-476C-B451-D97249E73804}"/>
                </a:ext>
              </a:extLst>
            </p:cNvPr>
            <p:cNvSpPr txBox="1"/>
            <p:nvPr/>
          </p:nvSpPr>
          <p:spPr>
            <a:xfrm>
              <a:off x="994301" y="2599635"/>
              <a:ext cx="481770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2800" b="1" dirty="0">
                  <a:solidFill>
                    <a:srgbClr val="305747"/>
                  </a:solidFill>
                </a:rPr>
                <a:t>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9A120DE-42E7-4141-9E5B-4BB571215B42}"/>
              </a:ext>
            </a:extLst>
          </p:cNvPr>
          <p:cNvGrpSpPr/>
          <p:nvPr/>
        </p:nvGrpSpPr>
        <p:grpSpPr>
          <a:xfrm>
            <a:off x="4567642" y="5233757"/>
            <a:ext cx="3588423" cy="784026"/>
            <a:chOff x="4567642" y="5233757"/>
            <a:chExt cx="3588423" cy="784026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CAB2398-BE73-4278-A07C-3335DA4D4B2C}"/>
                </a:ext>
              </a:extLst>
            </p:cNvPr>
            <p:cNvSpPr/>
            <p:nvPr/>
          </p:nvSpPr>
          <p:spPr>
            <a:xfrm>
              <a:off x="4572000" y="5233757"/>
              <a:ext cx="3584065" cy="78402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30574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tIns="108000" rIns="108000" bIns="108000" rtlCol="0" anchor="ctr"/>
            <a:lstStyle/>
            <a:p>
              <a:r>
                <a:rPr lang="en-GB" sz="1600" dirty="0">
                  <a:solidFill>
                    <a:schemeClr val="tx1"/>
                  </a:solidFill>
                </a:rPr>
                <a:t>Draw an annotated diagram showing the different layers of the Earth.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B3BFB83-FD4B-4E88-B34A-FE4AC083546F}"/>
                </a:ext>
              </a:extLst>
            </p:cNvPr>
            <p:cNvSpPr txBox="1"/>
            <p:nvPr/>
          </p:nvSpPr>
          <p:spPr>
            <a:xfrm>
              <a:off x="4567642" y="5429971"/>
              <a:ext cx="481770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2800" b="1" dirty="0">
                  <a:solidFill>
                    <a:srgbClr val="305747"/>
                  </a:solidFill>
                </a:rPr>
                <a:t>10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B8807EA-9919-49F4-A175-C32F0180AB0E}"/>
              </a:ext>
            </a:extLst>
          </p:cNvPr>
          <p:cNvGrpSpPr/>
          <p:nvPr/>
        </p:nvGrpSpPr>
        <p:grpSpPr>
          <a:xfrm>
            <a:off x="987717" y="3211596"/>
            <a:ext cx="3450699" cy="635999"/>
            <a:chOff x="987717" y="3211596"/>
            <a:chExt cx="3450699" cy="635999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FD15D4D-51DE-4D0D-92EB-CEEA2B016165}"/>
                </a:ext>
              </a:extLst>
            </p:cNvPr>
            <p:cNvSpPr/>
            <p:nvPr/>
          </p:nvSpPr>
          <p:spPr>
            <a:xfrm>
              <a:off x="987717" y="3211596"/>
              <a:ext cx="3450699" cy="635999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30574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tIns="108000" rIns="108000" bIns="108000" rtlCol="0" anchor="ctr"/>
            <a:lstStyle/>
            <a:p>
              <a:r>
                <a:rPr lang="en-GB" sz="1600" dirty="0">
                  <a:solidFill>
                    <a:schemeClr val="tx1"/>
                  </a:solidFill>
                </a:rPr>
                <a:t>Name the layers.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658C07D-E67C-498B-B217-7AB8D2CAA5C0}"/>
                </a:ext>
              </a:extLst>
            </p:cNvPr>
            <p:cNvSpPr txBox="1"/>
            <p:nvPr/>
          </p:nvSpPr>
          <p:spPr>
            <a:xfrm>
              <a:off x="994301" y="3319784"/>
              <a:ext cx="481770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2800" b="1" dirty="0">
                  <a:solidFill>
                    <a:srgbClr val="305747"/>
                  </a:solidFill>
                </a:rPr>
                <a:t>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59990388-46A1-4206-A96E-A4E55D4E3A61}"/>
              </a:ext>
            </a:extLst>
          </p:cNvPr>
          <p:cNvGrpSpPr/>
          <p:nvPr/>
        </p:nvGrpSpPr>
        <p:grpSpPr>
          <a:xfrm>
            <a:off x="987717" y="3934991"/>
            <a:ext cx="3450699" cy="635999"/>
            <a:chOff x="987717" y="3934991"/>
            <a:chExt cx="3450699" cy="635999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8AD82D7-0B16-452A-B319-59B0361DB538}"/>
                </a:ext>
              </a:extLst>
            </p:cNvPr>
            <p:cNvSpPr/>
            <p:nvPr/>
          </p:nvSpPr>
          <p:spPr>
            <a:xfrm>
              <a:off x="987717" y="3934991"/>
              <a:ext cx="3450699" cy="635999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30574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tIns="108000" rIns="108000" bIns="108000" rtlCol="0" anchor="ctr"/>
            <a:lstStyle/>
            <a:p>
              <a:r>
                <a:rPr lang="en-GB" sz="1600" dirty="0">
                  <a:solidFill>
                    <a:schemeClr val="tx1"/>
                  </a:solidFill>
                </a:rPr>
                <a:t>What are the pieces of the Earth’s crust called?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5F7EBE1-1447-4CE3-A7F4-11B42981F01D}"/>
                </a:ext>
              </a:extLst>
            </p:cNvPr>
            <p:cNvSpPr txBox="1"/>
            <p:nvPr/>
          </p:nvSpPr>
          <p:spPr>
            <a:xfrm>
              <a:off x="994301" y="4037914"/>
              <a:ext cx="481770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2800" b="1" dirty="0">
                  <a:solidFill>
                    <a:srgbClr val="305747"/>
                  </a:solidFill>
                </a:rPr>
                <a:t>3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3B3D135-16D6-4360-B740-97EE5E98391E}"/>
              </a:ext>
            </a:extLst>
          </p:cNvPr>
          <p:cNvGrpSpPr/>
          <p:nvPr/>
        </p:nvGrpSpPr>
        <p:grpSpPr>
          <a:xfrm>
            <a:off x="987717" y="4658386"/>
            <a:ext cx="3450699" cy="635999"/>
            <a:chOff x="987717" y="4658386"/>
            <a:chExt cx="3450699" cy="635999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F0C9E5F-618C-43EA-B3EF-D6CFD062A551}"/>
                </a:ext>
              </a:extLst>
            </p:cNvPr>
            <p:cNvSpPr/>
            <p:nvPr/>
          </p:nvSpPr>
          <p:spPr>
            <a:xfrm>
              <a:off x="987717" y="4658386"/>
              <a:ext cx="3450699" cy="635999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30574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tIns="108000" rIns="108000" bIns="108000" rtlCol="0" anchor="ctr"/>
            <a:lstStyle/>
            <a:p>
              <a:r>
                <a:rPr lang="en-GB" sz="1600" dirty="0">
                  <a:solidFill>
                    <a:schemeClr val="tx1"/>
                  </a:solidFill>
                </a:rPr>
                <a:t>What causes earthquakes?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9BD0BAB-80FE-418B-AFE7-38FC7B99449A}"/>
                </a:ext>
              </a:extLst>
            </p:cNvPr>
            <p:cNvSpPr txBox="1"/>
            <p:nvPr/>
          </p:nvSpPr>
          <p:spPr>
            <a:xfrm>
              <a:off x="994301" y="4752346"/>
              <a:ext cx="481770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2800" b="1" dirty="0">
                  <a:solidFill>
                    <a:srgbClr val="305747"/>
                  </a:solidFill>
                </a:rPr>
                <a:t>4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45218F7-A2C3-4271-8F65-A5C90DA80C11}"/>
              </a:ext>
            </a:extLst>
          </p:cNvPr>
          <p:cNvGrpSpPr/>
          <p:nvPr/>
        </p:nvGrpSpPr>
        <p:grpSpPr>
          <a:xfrm>
            <a:off x="987717" y="5381783"/>
            <a:ext cx="3450699" cy="635999"/>
            <a:chOff x="987717" y="5381783"/>
            <a:chExt cx="3450699" cy="635999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A5DF79A-801E-4B59-9387-E4EB46ED2912}"/>
                </a:ext>
              </a:extLst>
            </p:cNvPr>
            <p:cNvSpPr/>
            <p:nvPr/>
          </p:nvSpPr>
          <p:spPr>
            <a:xfrm>
              <a:off x="987717" y="5381783"/>
              <a:ext cx="3450699" cy="635999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30574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tIns="108000" rIns="108000" bIns="108000" rtlCol="0" anchor="ctr"/>
            <a:lstStyle/>
            <a:p>
              <a:r>
                <a:rPr lang="en-GB" sz="1600" dirty="0">
                  <a:solidFill>
                    <a:schemeClr val="tx1"/>
                  </a:solidFill>
                </a:rPr>
                <a:t>Which is the thickest layer of the Earth?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10D151E-06E4-4873-BAEC-A52BFC0F4837}"/>
                </a:ext>
              </a:extLst>
            </p:cNvPr>
            <p:cNvSpPr txBox="1"/>
            <p:nvPr/>
          </p:nvSpPr>
          <p:spPr>
            <a:xfrm>
              <a:off x="991826" y="5489216"/>
              <a:ext cx="481770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2800" b="1" dirty="0">
                  <a:solidFill>
                    <a:srgbClr val="305747"/>
                  </a:solidFill>
                </a:rPr>
                <a:t>5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07CD49D-2BA0-4B34-8B6B-75BC0C077FE3}"/>
              </a:ext>
            </a:extLst>
          </p:cNvPr>
          <p:cNvGrpSpPr/>
          <p:nvPr/>
        </p:nvGrpSpPr>
        <p:grpSpPr>
          <a:xfrm>
            <a:off x="4567642" y="2488201"/>
            <a:ext cx="3588423" cy="635999"/>
            <a:chOff x="4567642" y="2488201"/>
            <a:chExt cx="3588423" cy="635999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CC4B18A-72B5-445A-9BEC-CE6DB310EDAB}"/>
                </a:ext>
              </a:extLst>
            </p:cNvPr>
            <p:cNvSpPr/>
            <p:nvPr/>
          </p:nvSpPr>
          <p:spPr>
            <a:xfrm>
              <a:off x="4572000" y="2488201"/>
              <a:ext cx="3584065" cy="635999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30574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tIns="108000" rIns="108000" bIns="108000" rtlCol="0" anchor="ctr"/>
            <a:lstStyle/>
            <a:p>
              <a:r>
                <a:rPr lang="en-GB" sz="1600" dirty="0">
                  <a:solidFill>
                    <a:schemeClr val="tx1"/>
                  </a:solidFill>
                </a:rPr>
                <a:t>What is created when the mantle leaks out onto the surface?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4E5D63E-7A9B-4914-84CC-D237FBEE5B18}"/>
                </a:ext>
              </a:extLst>
            </p:cNvPr>
            <p:cNvSpPr txBox="1"/>
            <p:nvPr/>
          </p:nvSpPr>
          <p:spPr>
            <a:xfrm>
              <a:off x="4567642" y="2592767"/>
              <a:ext cx="481770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2800" b="1" dirty="0">
                  <a:solidFill>
                    <a:srgbClr val="305747"/>
                  </a:solidFill>
                </a:rPr>
                <a:t>6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791BE4C-6715-4BE1-A356-610281B86CF2}"/>
              </a:ext>
            </a:extLst>
          </p:cNvPr>
          <p:cNvGrpSpPr/>
          <p:nvPr/>
        </p:nvGrpSpPr>
        <p:grpSpPr>
          <a:xfrm>
            <a:off x="4567642" y="3228714"/>
            <a:ext cx="3588423" cy="635999"/>
            <a:chOff x="4567642" y="3228714"/>
            <a:chExt cx="3588423" cy="635999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A84D17D-4F27-4A8D-AD4F-11E47DDFEF82}"/>
                </a:ext>
              </a:extLst>
            </p:cNvPr>
            <p:cNvSpPr/>
            <p:nvPr/>
          </p:nvSpPr>
          <p:spPr>
            <a:xfrm>
              <a:off x="4572000" y="3228714"/>
              <a:ext cx="3584065" cy="635999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30574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tIns="108000" rIns="108000" bIns="108000" rtlCol="0" anchor="ctr"/>
            <a:lstStyle/>
            <a:p>
              <a:r>
                <a:rPr lang="en-GB" sz="1600" dirty="0">
                  <a:solidFill>
                    <a:schemeClr val="tx1"/>
                  </a:solidFill>
                </a:rPr>
                <a:t>What two metals is the core made of?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43616A6-F889-46D8-B132-8A7BE18968AB}"/>
                </a:ext>
              </a:extLst>
            </p:cNvPr>
            <p:cNvSpPr txBox="1"/>
            <p:nvPr/>
          </p:nvSpPr>
          <p:spPr>
            <a:xfrm>
              <a:off x="4567642" y="3312916"/>
              <a:ext cx="481770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2800" b="1" dirty="0">
                  <a:solidFill>
                    <a:srgbClr val="305747"/>
                  </a:solidFill>
                </a:rPr>
                <a:t>7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CFB9415-09B6-4BDC-BC0D-01590EF07D3B}"/>
              </a:ext>
            </a:extLst>
          </p:cNvPr>
          <p:cNvGrpSpPr/>
          <p:nvPr/>
        </p:nvGrpSpPr>
        <p:grpSpPr>
          <a:xfrm>
            <a:off x="4567642" y="3969227"/>
            <a:ext cx="3588423" cy="635999"/>
            <a:chOff x="4567642" y="3969227"/>
            <a:chExt cx="3588423" cy="63599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20C2E81-1CAE-48B1-ACBC-EACD9A539728}"/>
                </a:ext>
              </a:extLst>
            </p:cNvPr>
            <p:cNvSpPr/>
            <p:nvPr/>
          </p:nvSpPr>
          <p:spPr>
            <a:xfrm>
              <a:off x="4572000" y="3969227"/>
              <a:ext cx="3584065" cy="635999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30574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tIns="108000" rIns="108000" bIns="108000" rtlCol="0" anchor="ctr"/>
            <a:lstStyle/>
            <a:p>
              <a:r>
                <a:rPr lang="en-GB" sz="1600" dirty="0">
                  <a:solidFill>
                    <a:schemeClr val="tx1"/>
                  </a:solidFill>
                </a:rPr>
                <a:t>Is the outer core a solid or a liquid?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593FEFD-CE53-49B0-8462-9E7D82FF14CE}"/>
                </a:ext>
              </a:extLst>
            </p:cNvPr>
            <p:cNvSpPr txBox="1"/>
            <p:nvPr/>
          </p:nvSpPr>
          <p:spPr>
            <a:xfrm>
              <a:off x="4567642" y="4081848"/>
              <a:ext cx="481770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2800" b="1" dirty="0">
                  <a:solidFill>
                    <a:srgbClr val="305747"/>
                  </a:solidFill>
                </a:rPr>
                <a:t>8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054F122-F99E-46B8-83F6-6BB6CA16E86D}"/>
              </a:ext>
            </a:extLst>
          </p:cNvPr>
          <p:cNvGrpSpPr/>
          <p:nvPr/>
        </p:nvGrpSpPr>
        <p:grpSpPr>
          <a:xfrm>
            <a:off x="4567642" y="4703143"/>
            <a:ext cx="3588423" cy="430887"/>
            <a:chOff x="4567642" y="4703143"/>
            <a:chExt cx="3588423" cy="430887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8656043-0B93-49D2-823C-EEE5A7C8DF43}"/>
                </a:ext>
              </a:extLst>
            </p:cNvPr>
            <p:cNvSpPr/>
            <p:nvPr/>
          </p:nvSpPr>
          <p:spPr>
            <a:xfrm>
              <a:off x="4572000" y="4709740"/>
              <a:ext cx="3584065" cy="41950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30574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68000" tIns="108000" rIns="108000" bIns="108000" rtlCol="0" anchor="ctr"/>
            <a:lstStyle/>
            <a:p>
              <a:r>
                <a:rPr lang="en-GB" sz="1600" dirty="0">
                  <a:solidFill>
                    <a:schemeClr val="tx1"/>
                  </a:solidFill>
                </a:rPr>
                <a:t>What is the inner core like?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B48A374A-62A7-4DD0-9DB1-7E563180E1AC}"/>
                </a:ext>
              </a:extLst>
            </p:cNvPr>
            <p:cNvSpPr txBox="1"/>
            <p:nvPr/>
          </p:nvSpPr>
          <p:spPr>
            <a:xfrm>
              <a:off x="4567642" y="4703143"/>
              <a:ext cx="481770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2800" b="1" dirty="0">
                  <a:solidFill>
                    <a:srgbClr val="305747"/>
                  </a:solidFill>
                </a:rPr>
                <a:t>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8513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hlinkClick r:id="rId2"/>
            <a:extLst>
              <a:ext uri="{FF2B5EF4-FFF2-40B4-BE49-F238E27FC236}">
                <a16:creationId xmlns:a16="http://schemas.microsoft.com/office/drawing/2014/main" id="{61038679-329D-4E89-8689-43709625CE4A}"/>
              </a:ext>
            </a:extLst>
          </p:cNvPr>
          <p:cNvSpPr/>
          <p:nvPr/>
        </p:nvSpPr>
        <p:spPr>
          <a:xfrm>
            <a:off x="4136994" y="3131598"/>
            <a:ext cx="870011" cy="5948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Twinkl Planit">
      <a:dk1>
        <a:srgbClr val="1C1C1C"/>
      </a:dk1>
      <a:lt1>
        <a:srgbClr val="FFFFFF"/>
      </a:lt1>
      <a:dk2>
        <a:srgbClr val="132A8C"/>
      </a:dk2>
      <a:lt2>
        <a:srgbClr val="E2E2E2"/>
      </a:lt2>
      <a:accent1>
        <a:srgbClr val="6B388C"/>
      </a:accent1>
      <a:accent2>
        <a:srgbClr val="E6236A"/>
      </a:accent2>
      <a:accent3>
        <a:srgbClr val="32B3A2"/>
      </a:accent3>
      <a:accent4>
        <a:srgbClr val="A21774"/>
      </a:accent4>
      <a:accent5>
        <a:srgbClr val="14B4E4"/>
      </a:accent5>
      <a:accent6>
        <a:srgbClr val="EE7918"/>
      </a:accent6>
      <a:hlink>
        <a:srgbClr val="14B4E4"/>
      </a:hlink>
      <a:folHlink>
        <a:srgbClr val="86CEFA"/>
      </a:folHlink>
    </a:clrScheme>
    <a:fontScheme name="Custom 1">
      <a:majorFont>
        <a:latin typeface="Twinkl SemiBold"/>
        <a:ea typeface=""/>
        <a:cs typeface=""/>
      </a:majorFont>
      <a:minorFont>
        <a:latin typeface="Twink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sson Presentation Template" id="{9EAF7601-D4AA-488C-886E-A74EB165D862}" vid="{4FBA0018-CAF8-4EF1-890E-3E338F9F541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12825</TotalTime>
  <Words>661</Words>
  <Application>Microsoft Office PowerPoint</Application>
  <PresentationFormat>On-screen Show (4:3)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Twinkl SemiBold</vt:lpstr>
      <vt:lpstr>Twinkl</vt:lpstr>
      <vt:lpstr>Sassoon Infant Md</vt:lpstr>
      <vt:lpstr>Arial</vt:lpstr>
      <vt:lpstr>Tuffy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Rachel Leather</dc:creator>
  <cp:lastModifiedBy>Holly R</cp:lastModifiedBy>
  <cp:revision>1268</cp:revision>
  <dcterms:created xsi:type="dcterms:W3CDTF">2017-07-21T10:51:30Z</dcterms:created>
  <dcterms:modified xsi:type="dcterms:W3CDTF">2021-01-16T14:02:54Z</dcterms:modified>
</cp:coreProperties>
</file>

<file path=docProps/thumbnail.jpeg>
</file>